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257" r:id="rId2"/>
    <p:sldId id="964" r:id="rId3"/>
    <p:sldId id="258" r:id="rId4"/>
    <p:sldId id="1702" r:id="rId5"/>
    <p:sldId id="1678" r:id="rId6"/>
    <p:sldId id="259" r:id="rId7"/>
    <p:sldId id="260" r:id="rId8"/>
    <p:sldId id="1703" r:id="rId9"/>
    <p:sldId id="965" r:id="rId10"/>
    <p:sldId id="1704" r:id="rId11"/>
    <p:sldId id="1700" r:id="rId12"/>
    <p:sldId id="1679" r:id="rId13"/>
    <p:sldId id="267" r:id="rId14"/>
    <p:sldId id="1705" r:id="rId15"/>
    <p:sldId id="1719" r:id="rId16"/>
    <p:sldId id="1715" r:id="rId17"/>
    <p:sldId id="1677" r:id="rId18"/>
    <p:sldId id="1706" r:id="rId19"/>
    <p:sldId id="1720" r:id="rId20"/>
    <p:sldId id="1718" r:id="rId21"/>
    <p:sldId id="1680" r:id="rId22"/>
    <p:sldId id="1707" r:id="rId23"/>
    <p:sldId id="1708" r:id="rId24"/>
    <p:sldId id="1716" r:id="rId25"/>
    <p:sldId id="1712" r:id="rId26"/>
    <p:sldId id="1710" r:id="rId27"/>
    <p:sldId id="1709" r:id="rId28"/>
    <p:sldId id="1711" r:id="rId29"/>
    <p:sldId id="1687" r:id="rId30"/>
    <p:sldId id="1688" r:id="rId31"/>
    <p:sldId id="1714" r:id="rId32"/>
    <p:sldId id="1689" r:id="rId33"/>
    <p:sldId id="1683" r:id="rId34"/>
    <p:sldId id="1694" r:id="rId35"/>
    <p:sldId id="1666" r:id="rId36"/>
    <p:sldId id="681" r:id="rId37"/>
    <p:sldId id="27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F7B5686-1C3E-1801-9E5E-2865921C221D}" name="Jake Stimell" initials="JS" userId="S::jakes@respectability.org::4cf06fd0-5246-4e7e-a6bf-a6d56aa42f00" providerId="AD"/>
  <p188:author id="{2F2BD7EA-A27F-DF92-7493-E75F087D45F6}" name="Ariel Simms" initials="AS" userId="S::ariels@respectability.org::1160be23-2c39-4854-b33f-093f9fe0699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217935-4403-39A5-DA0C-43364B7FEE41}" v="8" dt="2024-02-29T21:08:02.3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0" autoAdjust="0"/>
    <p:restoredTop sz="96247" autoAdjust="0"/>
  </p:normalViewPr>
  <p:slideViewPr>
    <p:cSldViewPr snapToGrid="0">
      <p:cViewPr varScale="1">
        <p:scale>
          <a:sx n="106" d="100"/>
          <a:sy n="106" d="100"/>
        </p:scale>
        <p:origin x="7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9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3BDBC0-7F2F-4169-ADE9-35B786A01D77}" type="doc">
      <dgm:prSet loTypeId="urn:microsoft.com/office/officeart/2005/8/layout/rings+Icon" loCatId="relationship" qsTypeId="urn:microsoft.com/office/officeart/2005/8/quickstyle/simple1" qsCatId="simple" csTypeId="urn:microsoft.com/office/officeart/2005/8/colors/colorful4" csCatId="colorful" phldr="1"/>
      <dgm:spPr/>
    </dgm:pt>
    <dgm:pt modelId="{17FF7063-0791-42E5-A82E-98BC4452ED2A}">
      <dgm:prSet phldrT="[Text]" custT="1"/>
      <dgm:spPr/>
      <dgm:t>
        <a:bodyPr/>
        <a:lstStyle/>
        <a:p>
          <a:r>
            <a:rPr lang="en-US" sz="24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Physical/Mobility</a:t>
          </a:r>
        </a:p>
      </dgm:t>
    </dgm:pt>
    <dgm:pt modelId="{DCA8226C-CAAC-4005-9268-245ACE52071D}" type="parTrans" cxnId="{B61E97FD-3BA8-47C5-9DEB-3C3604AA9501}">
      <dgm:prSet/>
      <dgm:spPr/>
      <dgm:t>
        <a:bodyPr/>
        <a:lstStyle/>
        <a:p>
          <a:endParaRPr lang="en-US" sz="32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469B0D3-82A2-4F7B-9835-A749DE54D7CD}" type="sibTrans" cxnId="{B61E97FD-3BA8-47C5-9DEB-3C3604AA9501}">
      <dgm:prSet/>
      <dgm:spPr/>
      <dgm:t>
        <a:bodyPr/>
        <a:lstStyle/>
        <a:p>
          <a:endParaRPr lang="en-US" sz="32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28E50CB-46F4-4474-988F-9D2A556C313F}">
      <dgm:prSet phldrT="[Text]" custT="1"/>
      <dgm:spPr/>
      <dgm:t>
        <a:bodyPr/>
        <a:lstStyle/>
        <a:p>
          <a:r>
            <a:rPr lang="en-US" sz="24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Sensory</a:t>
          </a:r>
        </a:p>
      </dgm:t>
    </dgm:pt>
    <dgm:pt modelId="{ABA46D90-9FB3-43B7-9F20-6CCCDA8EC01A}" type="parTrans" cxnId="{3A3BED12-0AD9-4B6D-A00A-80EA87CD901D}">
      <dgm:prSet/>
      <dgm:spPr/>
      <dgm:t>
        <a:bodyPr/>
        <a:lstStyle/>
        <a:p>
          <a:endParaRPr lang="en-US" sz="32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7B716ED-775F-4539-8564-43ECDD24CD4A}" type="sibTrans" cxnId="{3A3BED12-0AD9-4B6D-A00A-80EA87CD901D}">
      <dgm:prSet/>
      <dgm:spPr/>
      <dgm:t>
        <a:bodyPr/>
        <a:lstStyle/>
        <a:p>
          <a:endParaRPr lang="en-US" sz="32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8F810C5-68FE-4329-A92D-BCDB88FD567C}">
      <dgm:prSet phldrT="[Text]" custT="1"/>
      <dgm:spPr/>
      <dgm:t>
        <a:bodyPr/>
        <a:lstStyle/>
        <a:p>
          <a:r>
            <a:rPr lang="en-US" sz="24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Mental Health</a:t>
          </a:r>
        </a:p>
      </dgm:t>
    </dgm:pt>
    <dgm:pt modelId="{2037F56C-62BE-4D65-90F7-7665983711DC}" type="parTrans" cxnId="{7A4E48C2-DA7A-47DF-9F14-5C466BF3E343}">
      <dgm:prSet/>
      <dgm:spPr/>
      <dgm:t>
        <a:bodyPr/>
        <a:lstStyle/>
        <a:p>
          <a:endParaRPr lang="en-US" sz="32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FA34E38-EAE1-4534-8A35-2E85993A7A3D}" type="sibTrans" cxnId="{7A4E48C2-DA7A-47DF-9F14-5C466BF3E343}">
      <dgm:prSet/>
      <dgm:spPr/>
      <dgm:t>
        <a:bodyPr/>
        <a:lstStyle/>
        <a:p>
          <a:endParaRPr lang="en-US" sz="32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60CD1E7-39DA-4B37-9264-CB147BE8871C}">
      <dgm:prSet phldrT="[Text]" custT="1"/>
      <dgm:spPr/>
      <dgm:t>
        <a:bodyPr/>
        <a:lstStyle/>
        <a:p>
          <a:r>
            <a:rPr lang="en-US" sz="24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Developmental</a:t>
          </a:r>
        </a:p>
      </dgm:t>
    </dgm:pt>
    <dgm:pt modelId="{65D83B82-EF0C-4732-8483-D630B6FCFAFE}" type="parTrans" cxnId="{691D2CDC-ED0A-4634-A913-0622A908C0A4}">
      <dgm:prSet/>
      <dgm:spPr/>
      <dgm:t>
        <a:bodyPr/>
        <a:lstStyle/>
        <a:p>
          <a:endParaRPr lang="en-US" sz="32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00922A6-0A7F-4ED8-BCCA-EA7C3289DF9F}" type="sibTrans" cxnId="{691D2CDC-ED0A-4634-A913-0622A908C0A4}">
      <dgm:prSet/>
      <dgm:spPr/>
      <dgm:t>
        <a:bodyPr/>
        <a:lstStyle/>
        <a:p>
          <a:endParaRPr lang="en-US" sz="32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BA1C1EC-A1D6-4473-9560-60DC88C85F70}">
      <dgm:prSet phldrT="[Text]" custT="1"/>
      <dgm:spPr/>
      <dgm:t>
        <a:bodyPr/>
        <a:lstStyle/>
        <a:p>
          <a:r>
            <a:rPr lang="en-US" sz="24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Age-Related</a:t>
          </a:r>
        </a:p>
      </dgm:t>
    </dgm:pt>
    <dgm:pt modelId="{E28B0294-4545-4727-BC36-FCE850C59C45}" type="parTrans" cxnId="{28A8BC88-FAFC-4F84-A581-58FD7E069C80}">
      <dgm:prSet/>
      <dgm:spPr/>
      <dgm:t>
        <a:bodyPr/>
        <a:lstStyle/>
        <a:p>
          <a:endParaRPr lang="en-US" sz="32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AE0B68F-884D-4EAC-829B-80A5D186B420}" type="sibTrans" cxnId="{28A8BC88-FAFC-4F84-A581-58FD7E069C80}">
      <dgm:prSet/>
      <dgm:spPr/>
      <dgm:t>
        <a:bodyPr/>
        <a:lstStyle/>
        <a:p>
          <a:endParaRPr lang="en-US" sz="32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23A317F-FD9C-48CC-A1ED-1513A3F12C46}">
      <dgm:prSet phldrT="[Text]" custT="1"/>
      <dgm:spPr/>
      <dgm:t>
        <a:bodyPr/>
        <a:lstStyle/>
        <a:p>
          <a:r>
            <a:rPr lang="en-US" sz="24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Chronic Health Conditions</a:t>
          </a:r>
        </a:p>
      </dgm:t>
    </dgm:pt>
    <dgm:pt modelId="{6147C7BE-FCE1-4A00-BCEE-C927F24580FB}" type="parTrans" cxnId="{35377F4B-E094-44E3-B761-69FAFF0438B9}">
      <dgm:prSet/>
      <dgm:spPr/>
      <dgm:t>
        <a:bodyPr/>
        <a:lstStyle/>
        <a:p>
          <a:endParaRPr lang="en-US" sz="32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6404174-982F-4BD1-B60E-477FA5A5BC8F}" type="sibTrans" cxnId="{35377F4B-E094-44E3-B761-69FAFF0438B9}">
      <dgm:prSet/>
      <dgm:spPr/>
      <dgm:t>
        <a:bodyPr/>
        <a:lstStyle/>
        <a:p>
          <a:endParaRPr lang="en-US" sz="32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780B6A9-DD43-4BFA-8D40-83C6927AB64D}">
      <dgm:prSet phldrT="[Text]" custT="1"/>
      <dgm:spPr/>
      <dgm:t>
        <a:bodyPr/>
        <a:lstStyle/>
        <a:p>
          <a:r>
            <a:rPr lang="en-US" sz="24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Communication and Cognitive</a:t>
          </a:r>
        </a:p>
      </dgm:t>
    </dgm:pt>
    <dgm:pt modelId="{6A7D6C28-3470-4488-90CB-505BA9A8DD53}" type="parTrans" cxnId="{0ABAB2E5-9DB8-4F83-9F96-3DEB4BBB1C66}">
      <dgm:prSet/>
      <dgm:spPr/>
      <dgm:t>
        <a:bodyPr/>
        <a:lstStyle/>
        <a:p>
          <a:endParaRPr lang="en-US" sz="1600" b="1"/>
        </a:p>
      </dgm:t>
    </dgm:pt>
    <dgm:pt modelId="{E774CAD8-151F-470B-BCAA-FE0D4466C433}" type="sibTrans" cxnId="{0ABAB2E5-9DB8-4F83-9F96-3DEB4BBB1C66}">
      <dgm:prSet/>
      <dgm:spPr/>
      <dgm:t>
        <a:bodyPr/>
        <a:lstStyle/>
        <a:p>
          <a:endParaRPr lang="en-US" sz="1600" b="1"/>
        </a:p>
      </dgm:t>
    </dgm:pt>
    <dgm:pt modelId="{DC5F8CD1-A12D-45D8-868A-044D6996F333}" type="pres">
      <dgm:prSet presAssocID="{D13BDBC0-7F2F-4169-ADE9-35B786A01D77}" presName="Name0" presStyleCnt="0">
        <dgm:presLayoutVars>
          <dgm:chMax val="7"/>
          <dgm:dir/>
          <dgm:resizeHandles val="exact"/>
        </dgm:presLayoutVars>
      </dgm:prSet>
      <dgm:spPr/>
    </dgm:pt>
    <dgm:pt modelId="{4E8AE17B-686D-4C70-AA54-0FCF2CE41272}" type="pres">
      <dgm:prSet presAssocID="{D13BDBC0-7F2F-4169-ADE9-35B786A01D77}" presName="ellipse1" presStyleLbl="vennNode1" presStyleIdx="0" presStyleCnt="7">
        <dgm:presLayoutVars>
          <dgm:bulletEnabled val="1"/>
        </dgm:presLayoutVars>
      </dgm:prSet>
      <dgm:spPr/>
    </dgm:pt>
    <dgm:pt modelId="{4989A91A-FA26-4486-A4B7-164000F70824}" type="pres">
      <dgm:prSet presAssocID="{D13BDBC0-7F2F-4169-ADE9-35B786A01D77}" presName="ellipse2" presStyleLbl="vennNode1" presStyleIdx="1" presStyleCnt="7">
        <dgm:presLayoutVars>
          <dgm:bulletEnabled val="1"/>
        </dgm:presLayoutVars>
      </dgm:prSet>
      <dgm:spPr/>
    </dgm:pt>
    <dgm:pt modelId="{486FE920-8B34-441C-A58D-09E4C1340D16}" type="pres">
      <dgm:prSet presAssocID="{D13BDBC0-7F2F-4169-ADE9-35B786A01D77}" presName="ellipse3" presStyleLbl="vennNode1" presStyleIdx="2" presStyleCnt="7">
        <dgm:presLayoutVars>
          <dgm:bulletEnabled val="1"/>
        </dgm:presLayoutVars>
      </dgm:prSet>
      <dgm:spPr/>
    </dgm:pt>
    <dgm:pt modelId="{05675BFA-B8E9-488E-92D1-CA2CBEC9C8E4}" type="pres">
      <dgm:prSet presAssocID="{D13BDBC0-7F2F-4169-ADE9-35B786A01D77}" presName="ellipse4" presStyleLbl="vennNode1" presStyleIdx="3" presStyleCnt="7">
        <dgm:presLayoutVars>
          <dgm:bulletEnabled val="1"/>
        </dgm:presLayoutVars>
      </dgm:prSet>
      <dgm:spPr/>
    </dgm:pt>
    <dgm:pt modelId="{FE9881B8-5D7D-4828-890D-A61929F0AD13}" type="pres">
      <dgm:prSet presAssocID="{D13BDBC0-7F2F-4169-ADE9-35B786A01D77}" presName="ellipse5" presStyleLbl="vennNode1" presStyleIdx="4" presStyleCnt="7">
        <dgm:presLayoutVars>
          <dgm:bulletEnabled val="1"/>
        </dgm:presLayoutVars>
      </dgm:prSet>
      <dgm:spPr/>
    </dgm:pt>
    <dgm:pt modelId="{41D2575C-80F0-465C-B2F5-DB27AB6C4E10}" type="pres">
      <dgm:prSet presAssocID="{D13BDBC0-7F2F-4169-ADE9-35B786A01D77}" presName="ellipse6" presStyleLbl="vennNode1" presStyleIdx="5" presStyleCnt="7">
        <dgm:presLayoutVars>
          <dgm:bulletEnabled val="1"/>
        </dgm:presLayoutVars>
      </dgm:prSet>
      <dgm:spPr/>
    </dgm:pt>
    <dgm:pt modelId="{6E1DFC15-1E9A-4951-BE64-6EBECD87493D}" type="pres">
      <dgm:prSet presAssocID="{D13BDBC0-7F2F-4169-ADE9-35B786A01D77}" presName="ellipse7" presStyleLbl="vennNode1" presStyleIdx="6" presStyleCnt="7">
        <dgm:presLayoutVars>
          <dgm:bulletEnabled val="1"/>
        </dgm:presLayoutVars>
      </dgm:prSet>
      <dgm:spPr/>
    </dgm:pt>
  </dgm:ptLst>
  <dgm:cxnLst>
    <dgm:cxn modelId="{75725E04-AB9B-49F0-A9D3-F2CE1D023552}" type="presOf" srcId="{223A317F-FD9C-48CC-A1ED-1513A3F12C46}" destId="{41D2575C-80F0-465C-B2F5-DB27AB6C4E10}" srcOrd="0" destOrd="0" presId="urn:microsoft.com/office/officeart/2005/8/layout/rings+Icon"/>
    <dgm:cxn modelId="{3A3BED12-0AD9-4B6D-A00A-80EA87CD901D}" srcId="{D13BDBC0-7F2F-4169-ADE9-35B786A01D77}" destId="{828E50CB-46F4-4474-988F-9D2A556C313F}" srcOrd="1" destOrd="0" parTransId="{ABA46D90-9FB3-43B7-9F20-6CCCDA8EC01A}" sibTransId="{27B716ED-775F-4539-8564-43ECDD24CD4A}"/>
    <dgm:cxn modelId="{457E0419-DCF1-4E8B-87AF-5501E234BC9D}" type="presOf" srcId="{1780B6A9-DD43-4BFA-8D40-83C6927AB64D}" destId="{486FE920-8B34-441C-A58D-09E4C1340D16}" srcOrd="0" destOrd="0" presId="urn:microsoft.com/office/officeart/2005/8/layout/rings+Icon"/>
    <dgm:cxn modelId="{2C7B5648-CC8E-4466-BF37-B09D25FAC335}" type="presOf" srcId="{17FF7063-0791-42E5-A82E-98BC4452ED2A}" destId="{4E8AE17B-686D-4C70-AA54-0FCF2CE41272}" srcOrd="0" destOrd="0" presId="urn:microsoft.com/office/officeart/2005/8/layout/rings+Icon"/>
    <dgm:cxn modelId="{35377F4B-E094-44E3-B761-69FAFF0438B9}" srcId="{D13BDBC0-7F2F-4169-ADE9-35B786A01D77}" destId="{223A317F-FD9C-48CC-A1ED-1513A3F12C46}" srcOrd="5" destOrd="0" parTransId="{6147C7BE-FCE1-4A00-BCEE-C927F24580FB}" sibTransId="{D6404174-982F-4BD1-B60E-477FA5A5BC8F}"/>
    <dgm:cxn modelId="{B2515E76-1214-4855-83CC-29AF4C663C6E}" type="presOf" srcId="{5BA1C1EC-A1D6-4473-9560-60DC88C85F70}" destId="{6E1DFC15-1E9A-4951-BE64-6EBECD87493D}" srcOrd="0" destOrd="0" presId="urn:microsoft.com/office/officeart/2005/8/layout/rings+Icon"/>
    <dgm:cxn modelId="{92AB9B81-3D3D-4F4A-9D6C-AF6ECBDADD5A}" type="presOf" srcId="{260CD1E7-39DA-4B37-9264-CB147BE8871C}" destId="{FE9881B8-5D7D-4828-890D-A61929F0AD13}" srcOrd="0" destOrd="0" presId="urn:microsoft.com/office/officeart/2005/8/layout/rings+Icon"/>
    <dgm:cxn modelId="{28A8BC88-FAFC-4F84-A581-58FD7E069C80}" srcId="{D13BDBC0-7F2F-4169-ADE9-35B786A01D77}" destId="{5BA1C1EC-A1D6-4473-9560-60DC88C85F70}" srcOrd="6" destOrd="0" parTransId="{E28B0294-4545-4727-BC36-FCE850C59C45}" sibTransId="{FAE0B68F-884D-4EAC-829B-80A5D186B420}"/>
    <dgm:cxn modelId="{92CA4EBD-3322-4C33-9A6F-0B8A999B7AFA}" type="presOf" srcId="{D13BDBC0-7F2F-4169-ADE9-35B786A01D77}" destId="{DC5F8CD1-A12D-45D8-868A-044D6996F333}" srcOrd="0" destOrd="0" presId="urn:microsoft.com/office/officeart/2005/8/layout/rings+Icon"/>
    <dgm:cxn modelId="{7A4E48C2-DA7A-47DF-9F14-5C466BF3E343}" srcId="{D13BDBC0-7F2F-4169-ADE9-35B786A01D77}" destId="{38F810C5-68FE-4329-A92D-BCDB88FD567C}" srcOrd="3" destOrd="0" parTransId="{2037F56C-62BE-4D65-90F7-7665983711DC}" sibTransId="{9FA34E38-EAE1-4534-8A35-2E85993A7A3D}"/>
    <dgm:cxn modelId="{A76F83D1-63B3-4B2C-8D6D-FD73009E2B5E}" type="presOf" srcId="{38F810C5-68FE-4329-A92D-BCDB88FD567C}" destId="{05675BFA-B8E9-488E-92D1-CA2CBEC9C8E4}" srcOrd="0" destOrd="0" presId="urn:microsoft.com/office/officeart/2005/8/layout/rings+Icon"/>
    <dgm:cxn modelId="{03E89AD8-A0A1-40DB-BACC-270B32044CE6}" type="presOf" srcId="{828E50CB-46F4-4474-988F-9D2A556C313F}" destId="{4989A91A-FA26-4486-A4B7-164000F70824}" srcOrd="0" destOrd="0" presId="urn:microsoft.com/office/officeart/2005/8/layout/rings+Icon"/>
    <dgm:cxn modelId="{691D2CDC-ED0A-4634-A913-0622A908C0A4}" srcId="{D13BDBC0-7F2F-4169-ADE9-35B786A01D77}" destId="{260CD1E7-39DA-4B37-9264-CB147BE8871C}" srcOrd="4" destOrd="0" parTransId="{65D83B82-EF0C-4732-8483-D630B6FCFAFE}" sibTransId="{600922A6-0A7F-4ED8-BCCA-EA7C3289DF9F}"/>
    <dgm:cxn modelId="{0ABAB2E5-9DB8-4F83-9F96-3DEB4BBB1C66}" srcId="{D13BDBC0-7F2F-4169-ADE9-35B786A01D77}" destId="{1780B6A9-DD43-4BFA-8D40-83C6927AB64D}" srcOrd="2" destOrd="0" parTransId="{6A7D6C28-3470-4488-90CB-505BA9A8DD53}" sibTransId="{E774CAD8-151F-470B-BCAA-FE0D4466C433}"/>
    <dgm:cxn modelId="{B61E97FD-3BA8-47C5-9DEB-3C3604AA9501}" srcId="{D13BDBC0-7F2F-4169-ADE9-35B786A01D77}" destId="{17FF7063-0791-42E5-A82E-98BC4452ED2A}" srcOrd="0" destOrd="0" parTransId="{DCA8226C-CAAC-4005-9268-245ACE52071D}" sibTransId="{E469B0D3-82A2-4F7B-9835-A749DE54D7CD}"/>
    <dgm:cxn modelId="{5D697A94-C927-4FD1-B069-0E967B750759}" type="presParOf" srcId="{DC5F8CD1-A12D-45D8-868A-044D6996F333}" destId="{4E8AE17B-686D-4C70-AA54-0FCF2CE41272}" srcOrd="0" destOrd="0" presId="urn:microsoft.com/office/officeart/2005/8/layout/rings+Icon"/>
    <dgm:cxn modelId="{87AC4008-DF9E-42F8-994D-2AC386ED9F8B}" type="presParOf" srcId="{DC5F8CD1-A12D-45D8-868A-044D6996F333}" destId="{4989A91A-FA26-4486-A4B7-164000F70824}" srcOrd="1" destOrd="0" presId="urn:microsoft.com/office/officeart/2005/8/layout/rings+Icon"/>
    <dgm:cxn modelId="{4E200C21-EA8F-47B7-AA84-489E7F18D58F}" type="presParOf" srcId="{DC5F8CD1-A12D-45D8-868A-044D6996F333}" destId="{486FE920-8B34-441C-A58D-09E4C1340D16}" srcOrd="2" destOrd="0" presId="urn:microsoft.com/office/officeart/2005/8/layout/rings+Icon"/>
    <dgm:cxn modelId="{77D41AF3-AE72-49A3-977D-3B32C2CB5BD3}" type="presParOf" srcId="{DC5F8CD1-A12D-45D8-868A-044D6996F333}" destId="{05675BFA-B8E9-488E-92D1-CA2CBEC9C8E4}" srcOrd="3" destOrd="0" presId="urn:microsoft.com/office/officeart/2005/8/layout/rings+Icon"/>
    <dgm:cxn modelId="{CE7093A0-ABA9-401F-BF42-41692290BB98}" type="presParOf" srcId="{DC5F8CD1-A12D-45D8-868A-044D6996F333}" destId="{FE9881B8-5D7D-4828-890D-A61929F0AD13}" srcOrd="4" destOrd="0" presId="urn:microsoft.com/office/officeart/2005/8/layout/rings+Icon"/>
    <dgm:cxn modelId="{2EBDE0D8-0D84-463B-BD11-F5742F7B1FBE}" type="presParOf" srcId="{DC5F8CD1-A12D-45D8-868A-044D6996F333}" destId="{41D2575C-80F0-465C-B2F5-DB27AB6C4E10}" srcOrd="5" destOrd="0" presId="urn:microsoft.com/office/officeart/2005/8/layout/rings+Icon"/>
    <dgm:cxn modelId="{76CE8531-3F1D-42B2-B0A6-C602B410BA21}" type="presParOf" srcId="{DC5F8CD1-A12D-45D8-868A-044D6996F333}" destId="{6E1DFC15-1E9A-4951-BE64-6EBECD87493D}" srcOrd="6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F74DB8-1E35-447F-81D5-A9794032B867}" type="doc">
      <dgm:prSet loTypeId="urn:microsoft.com/office/officeart/2005/8/layout/vList2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992CE70-FDCA-4ADC-9465-CD37C74401E2}">
      <dgm:prSet phldrT="[Text]" custT="1"/>
      <dgm:spPr/>
      <dgm:t>
        <a:bodyPr/>
        <a:lstStyle/>
        <a:p>
          <a:r>
            <a:rPr lang="en-US" sz="2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First Contact/Investigation </a:t>
          </a:r>
          <a:endParaRPr lang="en-US" sz="2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B0C7309-8489-48B4-9BA4-591C7FF06680}" type="parTrans" cxnId="{571AA07E-7A26-498C-B2FF-D1F0C62FA825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455EED9-979C-4E59-A901-EEC3E594D58F}" type="sibTrans" cxnId="{571AA07E-7A26-498C-B2FF-D1F0C62FA825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D5804C7-02A8-426C-A1A3-FFEAC1CF5DB3}">
      <dgm:prSet phldrT="[Text]" custT="1"/>
      <dgm:spPr/>
      <dgm:t>
        <a:bodyPr/>
        <a:lstStyle/>
        <a:p>
          <a:r>
            <a:rPr lang="en-US" sz="2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Trial/Plea Agreement </a:t>
          </a:r>
          <a:endParaRPr lang="en-US" sz="2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D099995-AF52-41FB-9409-73EFC0B7173B}" type="parTrans" cxnId="{A0CBBA77-F15D-4DD9-8B18-5EEC414DE31F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DBD7874-4CC2-4BC8-8DE0-3E56BC4EAFA2}" type="sibTrans" cxnId="{A0CBBA77-F15D-4DD9-8B18-5EEC414DE31F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AF5D8D0-6178-4651-ACAB-7388FA4601ED}">
      <dgm:prSet phldrT="[Text]" custT="1"/>
      <dgm:spPr/>
      <dgm:t>
        <a:bodyPr/>
        <a:lstStyle/>
        <a:p>
          <a:r>
            <a:rPr lang="en-US" sz="2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Notification </a:t>
          </a:r>
          <a:endParaRPr lang="en-US" sz="2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B7B81A5-D7FC-4F24-BF0A-FDFBAD6BF382}" type="parTrans" cxnId="{7328B8DC-F84D-4401-AFFC-F49C30822B2E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2BF9D29-8D4F-479B-9BD1-138AE7DDDABF}" type="sibTrans" cxnId="{7328B8DC-F84D-4401-AFFC-F49C30822B2E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9967E43-9F0E-42E4-A49E-9B11765BF5DD}">
      <dgm:prSet phldrT="[Text]" custT="1"/>
      <dgm:spPr/>
      <dgm:t>
        <a:bodyPr/>
        <a:lstStyle/>
        <a:p>
          <a:r>
            <a:rPr lang="en-US" sz="2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Healing Services </a:t>
          </a:r>
          <a:endParaRPr lang="en-US" sz="2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9FBE28C-E2E3-45BF-BA98-079BA63929C4}" type="parTrans" cxnId="{945ABE2C-8C1F-4D7D-9E2F-302A293C16CD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63ED04F-4652-41A3-8F64-CE200C8A9C61}" type="sibTrans" cxnId="{945ABE2C-8C1F-4D7D-9E2F-302A293C16CD}">
      <dgm:prSet/>
      <dgm:spPr/>
      <dgm:t>
        <a:bodyPr/>
        <a:lstStyle/>
        <a:p>
          <a:endParaRPr lang="en-US" sz="160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AB59162-2D45-4E55-930E-91D8273B66A5}" type="pres">
      <dgm:prSet presAssocID="{02F74DB8-1E35-447F-81D5-A9794032B867}" presName="linear" presStyleCnt="0">
        <dgm:presLayoutVars>
          <dgm:animLvl val="lvl"/>
          <dgm:resizeHandles val="exact"/>
        </dgm:presLayoutVars>
      </dgm:prSet>
      <dgm:spPr/>
    </dgm:pt>
    <dgm:pt modelId="{8C3B9763-3BFD-4435-8EB7-AB374BF978BC}" type="pres">
      <dgm:prSet presAssocID="{E992CE70-FDCA-4ADC-9465-CD37C74401E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1F8578F-9F5E-4C99-BB33-47BE59659DC5}" type="pres">
      <dgm:prSet presAssocID="{1455EED9-979C-4E59-A901-EEC3E594D58F}" presName="spacer" presStyleCnt="0"/>
      <dgm:spPr/>
    </dgm:pt>
    <dgm:pt modelId="{9B1070D1-5182-45D1-A218-592EE9E425BE}" type="pres">
      <dgm:prSet presAssocID="{5D5804C7-02A8-426C-A1A3-FFEAC1CF5DB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CBC4B2D-DF90-43AE-B555-F4219EB1405E}" type="pres">
      <dgm:prSet presAssocID="{ADBD7874-4CC2-4BC8-8DE0-3E56BC4EAFA2}" presName="spacer" presStyleCnt="0"/>
      <dgm:spPr/>
    </dgm:pt>
    <dgm:pt modelId="{59F1E797-5A23-4E05-99E0-3745172BCFF2}" type="pres">
      <dgm:prSet presAssocID="{3AF5D8D0-6178-4651-ACAB-7388FA4601E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C4B8D7B-1D27-4B49-847B-44EB40306EF5}" type="pres">
      <dgm:prSet presAssocID="{72BF9D29-8D4F-479B-9BD1-138AE7DDDABF}" presName="spacer" presStyleCnt="0"/>
      <dgm:spPr/>
    </dgm:pt>
    <dgm:pt modelId="{11927653-1FF0-4EB3-B93E-DA208623F4EC}" type="pres">
      <dgm:prSet presAssocID="{F9967E43-9F0E-42E4-A49E-9B11765BF5DD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7C43B22C-3ABC-400A-B678-4E73104A1659}" type="presOf" srcId="{3AF5D8D0-6178-4651-ACAB-7388FA4601ED}" destId="{59F1E797-5A23-4E05-99E0-3745172BCFF2}" srcOrd="0" destOrd="0" presId="urn:microsoft.com/office/officeart/2005/8/layout/vList2"/>
    <dgm:cxn modelId="{945ABE2C-8C1F-4D7D-9E2F-302A293C16CD}" srcId="{02F74DB8-1E35-447F-81D5-A9794032B867}" destId="{F9967E43-9F0E-42E4-A49E-9B11765BF5DD}" srcOrd="3" destOrd="0" parTransId="{69FBE28C-E2E3-45BF-BA98-079BA63929C4}" sibTransId="{163ED04F-4652-41A3-8F64-CE200C8A9C61}"/>
    <dgm:cxn modelId="{A0CBBA77-F15D-4DD9-8B18-5EEC414DE31F}" srcId="{02F74DB8-1E35-447F-81D5-A9794032B867}" destId="{5D5804C7-02A8-426C-A1A3-FFEAC1CF5DB3}" srcOrd="1" destOrd="0" parTransId="{8D099995-AF52-41FB-9409-73EFC0B7173B}" sibTransId="{ADBD7874-4CC2-4BC8-8DE0-3E56BC4EAFA2}"/>
    <dgm:cxn modelId="{571AA07E-7A26-498C-B2FF-D1F0C62FA825}" srcId="{02F74DB8-1E35-447F-81D5-A9794032B867}" destId="{E992CE70-FDCA-4ADC-9465-CD37C74401E2}" srcOrd="0" destOrd="0" parTransId="{9B0C7309-8489-48B4-9BA4-591C7FF06680}" sibTransId="{1455EED9-979C-4E59-A901-EEC3E594D58F}"/>
    <dgm:cxn modelId="{7AC9FCA6-DFD0-4CE2-8A43-B6F128A6D6DB}" type="presOf" srcId="{5D5804C7-02A8-426C-A1A3-FFEAC1CF5DB3}" destId="{9B1070D1-5182-45D1-A218-592EE9E425BE}" srcOrd="0" destOrd="0" presId="urn:microsoft.com/office/officeart/2005/8/layout/vList2"/>
    <dgm:cxn modelId="{EAF327CB-71DD-4CF1-8DA1-4B0318443825}" type="presOf" srcId="{E992CE70-FDCA-4ADC-9465-CD37C74401E2}" destId="{8C3B9763-3BFD-4435-8EB7-AB374BF978BC}" srcOrd="0" destOrd="0" presId="urn:microsoft.com/office/officeart/2005/8/layout/vList2"/>
    <dgm:cxn modelId="{46484DD9-8FA9-4521-AAAD-F44DAA7F213B}" type="presOf" srcId="{02F74DB8-1E35-447F-81D5-A9794032B867}" destId="{8AB59162-2D45-4E55-930E-91D8273B66A5}" srcOrd="0" destOrd="0" presId="urn:microsoft.com/office/officeart/2005/8/layout/vList2"/>
    <dgm:cxn modelId="{7328B8DC-F84D-4401-AFFC-F49C30822B2E}" srcId="{02F74DB8-1E35-447F-81D5-A9794032B867}" destId="{3AF5D8D0-6178-4651-ACAB-7388FA4601ED}" srcOrd="2" destOrd="0" parTransId="{CB7B81A5-D7FC-4F24-BF0A-FDFBAD6BF382}" sibTransId="{72BF9D29-8D4F-479B-9BD1-138AE7DDDABF}"/>
    <dgm:cxn modelId="{FAFD8EF7-9BD7-40DA-AC62-3F5B9AF9FA41}" type="presOf" srcId="{F9967E43-9F0E-42E4-A49E-9B11765BF5DD}" destId="{11927653-1FF0-4EB3-B93E-DA208623F4EC}" srcOrd="0" destOrd="0" presId="urn:microsoft.com/office/officeart/2005/8/layout/vList2"/>
    <dgm:cxn modelId="{D3FA7C68-F939-4AA5-A57E-8D70AF1F8DCF}" type="presParOf" srcId="{8AB59162-2D45-4E55-930E-91D8273B66A5}" destId="{8C3B9763-3BFD-4435-8EB7-AB374BF978BC}" srcOrd="0" destOrd="0" presId="urn:microsoft.com/office/officeart/2005/8/layout/vList2"/>
    <dgm:cxn modelId="{002B1766-51C6-4A4B-A70E-42B8C13AD624}" type="presParOf" srcId="{8AB59162-2D45-4E55-930E-91D8273B66A5}" destId="{51F8578F-9F5E-4C99-BB33-47BE59659DC5}" srcOrd="1" destOrd="0" presId="urn:microsoft.com/office/officeart/2005/8/layout/vList2"/>
    <dgm:cxn modelId="{639D41F4-4862-46B0-95A7-3D6B991BCDA6}" type="presParOf" srcId="{8AB59162-2D45-4E55-930E-91D8273B66A5}" destId="{9B1070D1-5182-45D1-A218-592EE9E425BE}" srcOrd="2" destOrd="0" presId="urn:microsoft.com/office/officeart/2005/8/layout/vList2"/>
    <dgm:cxn modelId="{22DA58BA-D455-4A57-B7B2-299DD396A815}" type="presParOf" srcId="{8AB59162-2D45-4E55-930E-91D8273B66A5}" destId="{2CBC4B2D-DF90-43AE-B555-F4219EB1405E}" srcOrd="3" destOrd="0" presId="urn:microsoft.com/office/officeart/2005/8/layout/vList2"/>
    <dgm:cxn modelId="{4C40C9A8-992D-4D31-952C-D81925E8EC71}" type="presParOf" srcId="{8AB59162-2D45-4E55-930E-91D8273B66A5}" destId="{59F1E797-5A23-4E05-99E0-3745172BCFF2}" srcOrd="4" destOrd="0" presId="urn:microsoft.com/office/officeart/2005/8/layout/vList2"/>
    <dgm:cxn modelId="{D40E68F1-5A09-4FDA-A4E4-876B8F37F4C8}" type="presParOf" srcId="{8AB59162-2D45-4E55-930E-91D8273B66A5}" destId="{EC4B8D7B-1D27-4B49-847B-44EB40306EF5}" srcOrd="5" destOrd="0" presId="urn:microsoft.com/office/officeart/2005/8/layout/vList2"/>
    <dgm:cxn modelId="{D0E63DA2-0F08-4025-B1E2-AFB4DB6582FF}" type="presParOf" srcId="{8AB59162-2D45-4E55-930E-91D8273B66A5}" destId="{11927653-1FF0-4EB3-B93E-DA208623F4E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2F74DB8-1E35-447F-81D5-A9794032B867}" type="doc">
      <dgm:prSet loTypeId="urn:microsoft.com/office/officeart/2005/8/layout/vList2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992CE70-FDCA-4ADC-9465-CD37C74401E2}">
      <dgm:prSet phldrT="[Text]"/>
      <dgm:spPr/>
      <dgm:t>
        <a:bodyPr/>
        <a:lstStyle/>
        <a:p>
          <a:r>
            <a: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First Contact/Investigation </a:t>
          </a:r>
          <a:endParaRPr lang="en-US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B0C7309-8489-48B4-9BA4-591C7FF06680}" type="parTrans" cxnId="{571AA07E-7A26-498C-B2FF-D1F0C62FA825}">
      <dgm:prSet/>
      <dgm:spPr/>
      <dgm:t>
        <a:bodyPr/>
        <a:lstStyle/>
        <a:p>
          <a:endParaRPr lang="en-US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455EED9-979C-4E59-A901-EEC3E594D58F}" type="sibTrans" cxnId="{571AA07E-7A26-498C-B2FF-D1F0C62FA825}">
      <dgm:prSet/>
      <dgm:spPr/>
      <dgm:t>
        <a:bodyPr/>
        <a:lstStyle/>
        <a:p>
          <a:endParaRPr lang="en-US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D5804C7-02A8-426C-A1A3-FFEAC1CF5DB3}">
      <dgm:prSet phldrT="[Text]"/>
      <dgm:spPr/>
      <dgm:t>
        <a:bodyPr/>
        <a:lstStyle/>
        <a:p>
          <a:r>
            <a: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Trial/Plea Agreement </a:t>
          </a:r>
          <a:endParaRPr lang="en-US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D099995-AF52-41FB-9409-73EFC0B7173B}" type="parTrans" cxnId="{A0CBBA77-F15D-4DD9-8B18-5EEC414DE31F}">
      <dgm:prSet/>
      <dgm:spPr/>
      <dgm:t>
        <a:bodyPr/>
        <a:lstStyle/>
        <a:p>
          <a:endParaRPr lang="en-US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DBD7874-4CC2-4BC8-8DE0-3E56BC4EAFA2}" type="sibTrans" cxnId="{A0CBBA77-F15D-4DD9-8B18-5EEC414DE31F}">
      <dgm:prSet/>
      <dgm:spPr/>
      <dgm:t>
        <a:bodyPr/>
        <a:lstStyle/>
        <a:p>
          <a:endParaRPr lang="en-US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AF5D8D0-6178-4651-ACAB-7388FA4601ED}">
      <dgm:prSet phldrT="[Text]"/>
      <dgm:spPr/>
      <dgm:t>
        <a:bodyPr/>
        <a:lstStyle/>
        <a:p>
          <a:r>
            <a: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Incarceration/Community Supervision  </a:t>
          </a:r>
          <a:endParaRPr lang="en-US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B7B81A5-D7FC-4F24-BF0A-FDFBAD6BF382}" type="parTrans" cxnId="{7328B8DC-F84D-4401-AFFC-F49C30822B2E}">
      <dgm:prSet/>
      <dgm:spPr/>
      <dgm:t>
        <a:bodyPr/>
        <a:lstStyle/>
        <a:p>
          <a:endParaRPr lang="en-US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2BF9D29-8D4F-479B-9BD1-138AE7DDDABF}" type="sibTrans" cxnId="{7328B8DC-F84D-4401-AFFC-F49C30822B2E}">
      <dgm:prSet/>
      <dgm:spPr/>
      <dgm:t>
        <a:bodyPr/>
        <a:lstStyle/>
        <a:p>
          <a:endParaRPr lang="en-US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9967E43-9F0E-42E4-A49E-9B11765BF5DD}">
      <dgm:prSet phldrT="[Text]"/>
      <dgm:spPr/>
      <dgm:t>
        <a:bodyPr/>
        <a:lstStyle/>
        <a:p>
          <a:r>
            <a: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Transition/Reentry </a:t>
          </a:r>
          <a:endParaRPr lang="en-US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9FBE28C-E2E3-45BF-BA98-079BA63929C4}" type="parTrans" cxnId="{945ABE2C-8C1F-4D7D-9E2F-302A293C16CD}">
      <dgm:prSet/>
      <dgm:spPr/>
      <dgm:t>
        <a:bodyPr/>
        <a:lstStyle/>
        <a:p>
          <a:endParaRPr lang="en-US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63ED04F-4652-41A3-8F64-CE200C8A9C61}" type="sibTrans" cxnId="{945ABE2C-8C1F-4D7D-9E2F-302A293C16CD}">
      <dgm:prSet/>
      <dgm:spPr/>
      <dgm:t>
        <a:bodyPr/>
        <a:lstStyle/>
        <a:p>
          <a:endParaRPr lang="en-US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65C8B30-8076-42A8-86CD-95E1888DB3D2}" type="pres">
      <dgm:prSet presAssocID="{02F74DB8-1E35-447F-81D5-A9794032B867}" presName="linear" presStyleCnt="0">
        <dgm:presLayoutVars>
          <dgm:animLvl val="lvl"/>
          <dgm:resizeHandles val="exact"/>
        </dgm:presLayoutVars>
      </dgm:prSet>
      <dgm:spPr/>
    </dgm:pt>
    <dgm:pt modelId="{CE3D8A4D-6AA1-4285-B283-ED42D9CB2A0D}" type="pres">
      <dgm:prSet presAssocID="{E992CE70-FDCA-4ADC-9465-CD37C74401E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EB8EF19-6D65-4561-85A8-CE98B865387B}" type="pres">
      <dgm:prSet presAssocID="{1455EED9-979C-4E59-A901-EEC3E594D58F}" presName="spacer" presStyleCnt="0"/>
      <dgm:spPr/>
    </dgm:pt>
    <dgm:pt modelId="{EB992A64-44A5-4C74-AB55-1246A3A9C4F6}" type="pres">
      <dgm:prSet presAssocID="{5D5804C7-02A8-426C-A1A3-FFEAC1CF5DB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23837FA-FDE4-474F-8285-3BFBC489962E}" type="pres">
      <dgm:prSet presAssocID="{ADBD7874-4CC2-4BC8-8DE0-3E56BC4EAFA2}" presName="spacer" presStyleCnt="0"/>
      <dgm:spPr/>
    </dgm:pt>
    <dgm:pt modelId="{0A32F5EF-4CD3-49AC-AFE1-AFC0ACC2FCCA}" type="pres">
      <dgm:prSet presAssocID="{3AF5D8D0-6178-4651-ACAB-7388FA4601E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BEA08C2-4E7B-4238-A7CF-7CF477370CEE}" type="pres">
      <dgm:prSet presAssocID="{72BF9D29-8D4F-479B-9BD1-138AE7DDDABF}" presName="spacer" presStyleCnt="0"/>
      <dgm:spPr/>
    </dgm:pt>
    <dgm:pt modelId="{69FD8F89-A9EE-4E64-9BAA-7A511D5C53DE}" type="pres">
      <dgm:prSet presAssocID="{F9967E43-9F0E-42E4-A49E-9B11765BF5DD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A1E19817-7A5C-4C1E-A016-703EBDB8C7F7}" type="presOf" srcId="{F9967E43-9F0E-42E4-A49E-9B11765BF5DD}" destId="{69FD8F89-A9EE-4E64-9BAA-7A511D5C53DE}" srcOrd="0" destOrd="0" presId="urn:microsoft.com/office/officeart/2005/8/layout/vList2"/>
    <dgm:cxn modelId="{945ABE2C-8C1F-4D7D-9E2F-302A293C16CD}" srcId="{02F74DB8-1E35-447F-81D5-A9794032B867}" destId="{F9967E43-9F0E-42E4-A49E-9B11765BF5DD}" srcOrd="3" destOrd="0" parTransId="{69FBE28C-E2E3-45BF-BA98-079BA63929C4}" sibTransId="{163ED04F-4652-41A3-8F64-CE200C8A9C61}"/>
    <dgm:cxn modelId="{9B964A38-F6C2-4124-B6D7-6D8D95DC05E2}" type="presOf" srcId="{3AF5D8D0-6178-4651-ACAB-7388FA4601ED}" destId="{0A32F5EF-4CD3-49AC-AFE1-AFC0ACC2FCCA}" srcOrd="0" destOrd="0" presId="urn:microsoft.com/office/officeart/2005/8/layout/vList2"/>
    <dgm:cxn modelId="{D4E1DC4E-B8AA-4731-A390-3A9E553D11CB}" type="presOf" srcId="{5D5804C7-02A8-426C-A1A3-FFEAC1CF5DB3}" destId="{EB992A64-44A5-4C74-AB55-1246A3A9C4F6}" srcOrd="0" destOrd="0" presId="urn:microsoft.com/office/officeart/2005/8/layout/vList2"/>
    <dgm:cxn modelId="{A0CBBA77-F15D-4DD9-8B18-5EEC414DE31F}" srcId="{02F74DB8-1E35-447F-81D5-A9794032B867}" destId="{5D5804C7-02A8-426C-A1A3-FFEAC1CF5DB3}" srcOrd="1" destOrd="0" parTransId="{8D099995-AF52-41FB-9409-73EFC0B7173B}" sibTransId="{ADBD7874-4CC2-4BC8-8DE0-3E56BC4EAFA2}"/>
    <dgm:cxn modelId="{571AA07E-7A26-498C-B2FF-D1F0C62FA825}" srcId="{02F74DB8-1E35-447F-81D5-A9794032B867}" destId="{E992CE70-FDCA-4ADC-9465-CD37C74401E2}" srcOrd="0" destOrd="0" parTransId="{9B0C7309-8489-48B4-9BA4-591C7FF06680}" sibTransId="{1455EED9-979C-4E59-A901-EEC3E594D58F}"/>
    <dgm:cxn modelId="{C32AC890-D109-4B38-A8BF-220BB6B078C1}" type="presOf" srcId="{E992CE70-FDCA-4ADC-9465-CD37C74401E2}" destId="{CE3D8A4D-6AA1-4285-B283-ED42D9CB2A0D}" srcOrd="0" destOrd="0" presId="urn:microsoft.com/office/officeart/2005/8/layout/vList2"/>
    <dgm:cxn modelId="{7328B8DC-F84D-4401-AFFC-F49C30822B2E}" srcId="{02F74DB8-1E35-447F-81D5-A9794032B867}" destId="{3AF5D8D0-6178-4651-ACAB-7388FA4601ED}" srcOrd="2" destOrd="0" parTransId="{CB7B81A5-D7FC-4F24-BF0A-FDFBAD6BF382}" sibTransId="{72BF9D29-8D4F-479B-9BD1-138AE7DDDABF}"/>
    <dgm:cxn modelId="{C659D3E4-6575-42AD-8E3A-61BEFD6936C9}" type="presOf" srcId="{02F74DB8-1E35-447F-81D5-A9794032B867}" destId="{365C8B30-8076-42A8-86CD-95E1888DB3D2}" srcOrd="0" destOrd="0" presId="urn:microsoft.com/office/officeart/2005/8/layout/vList2"/>
    <dgm:cxn modelId="{2E6A1DDB-F919-43B0-9D1A-AD3F211780C0}" type="presParOf" srcId="{365C8B30-8076-42A8-86CD-95E1888DB3D2}" destId="{CE3D8A4D-6AA1-4285-B283-ED42D9CB2A0D}" srcOrd="0" destOrd="0" presId="urn:microsoft.com/office/officeart/2005/8/layout/vList2"/>
    <dgm:cxn modelId="{F7C1499D-5D40-4FC8-AC84-DE1BAF2B43DB}" type="presParOf" srcId="{365C8B30-8076-42A8-86CD-95E1888DB3D2}" destId="{FEB8EF19-6D65-4561-85A8-CE98B865387B}" srcOrd="1" destOrd="0" presId="urn:microsoft.com/office/officeart/2005/8/layout/vList2"/>
    <dgm:cxn modelId="{27120148-278E-4FD9-8F99-E739CA4DCC34}" type="presParOf" srcId="{365C8B30-8076-42A8-86CD-95E1888DB3D2}" destId="{EB992A64-44A5-4C74-AB55-1246A3A9C4F6}" srcOrd="2" destOrd="0" presId="urn:microsoft.com/office/officeart/2005/8/layout/vList2"/>
    <dgm:cxn modelId="{15812750-6123-4F71-8F8E-2A8372DAC9C0}" type="presParOf" srcId="{365C8B30-8076-42A8-86CD-95E1888DB3D2}" destId="{323837FA-FDE4-474F-8285-3BFBC489962E}" srcOrd="3" destOrd="0" presId="urn:microsoft.com/office/officeart/2005/8/layout/vList2"/>
    <dgm:cxn modelId="{E12CE32A-FF83-4975-A775-82EBECFB395D}" type="presParOf" srcId="{365C8B30-8076-42A8-86CD-95E1888DB3D2}" destId="{0A32F5EF-4CD3-49AC-AFE1-AFC0ACC2FCCA}" srcOrd="4" destOrd="0" presId="urn:microsoft.com/office/officeart/2005/8/layout/vList2"/>
    <dgm:cxn modelId="{301BC12B-A64B-4283-A9BA-E431C86B779D}" type="presParOf" srcId="{365C8B30-8076-42A8-86CD-95E1888DB3D2}" destId="{2BEA08C2-4E7B-4238-A7CF-7CF477370CEE}" srcOrd="5" destOrd="0" presId="urn:microsoft.com/office/officeart/2005/8/layout/vList2"/>
    <dgm:cxn modelId="{BB854E82-8DA6-4E12-9966-2AF90680BE69}" type="presParOf" srcId="{365C8B30-8076-42A8-86CD-95E1888DB3D2}" destId="{69FD8F89-A9EE-4E64-9BAA-7A511D5C53D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8AE17B-686D-4C70-AA54-0FCF2CE41272}">
      <dsp:nvSpPr>
        <dsp:cNvPr id="0" name=""/>
        <dsp:cNvSpPr/>
      </dsp:nvSpPr>
      <dsp:spPr>
        <a:xfrm>
          <a:off x="0" y="525448"/>
          <a:ext cx="2655628" cy="2655673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Physical/Mobility</a:t>
          </a:r>
        </a:p>
      </dsp:txBody>
      <dsp:txXfrm>
        <a:off x="388908" y="914362"/>
        <a:ext cx="1877812" cy="1877845"/>
      </dsp:txXfrm>
    </dsp:sp>
    <dsp:sp modelId="{4989A91A-FA26-4486-A4B7-164000F70824}">
      <dsp:nvSpPr>
        <dsp:cNvPr id="0" name=""/>
        <dsp:cNvSpPr/>
      </dsp:nvSpPr>
      <dsp:spPr>
        <a:xfrm>
          <a:off x="1359725" y="2479518"/>
          <a:ext cx="2655628" cy="2655673"/>
        </a:xfrm>
        <a:prstGeom prst="ellipse">
          <a:avLst/>
        </a:prstGeom>
        <a:solidFill>
          <a:schemeClr val="accent4">
            <a:alpha val="50000"/>
            <a:hueOff val="1633482"/>
            <a:satOff val="-6796"/>
            <a:lumOff val="16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Sensory</a:t>
          </a:r>
        </a:p>
      </dsp:txBody>
      <dsp:txXfrm>
        <a:off x="1748633" y="2868432"/>
        <a:ext cx="1877812" cy="1877845"/>
      </dsp:txXfrm>
    </dsp:sp>
    <dsp:sp modelId="{486FE920-8B34-441C-A58D-09E4C1340D16}">
      <dsp:nvSpPr>
        <dsp:cNvPr id="0" name=""/>
        <dsp:cNvSpPr/>
      </dsp:nvSpPr>
      <dsp:spPr>
        <a:xfrm>
          <a:off x="2720532" y="525448"/>
          <a:ext cx="2655628" cy="2655673"/>
        </a:xfrm>
        <a:prstGeom prst="ellipse">
          <a:avLst/>
        </a:prstGeom>
        <a:solidFill>
          <a:schemeClr val="accent4">
            <a:alpha val="50000"/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Communication and Cognitive</a:t>
          </a:r>
        </a:p>
      </dsp:txBody>
      <dsp:txXfrm>
        <a:off x="3109440" y="914362"/>
        <a:ext cx="1877812" cy="1877845"/>
      </dsp:txXfrm>
    </dsp:sp>
    <dsp:sp modelId="{05675BFA-B8E9-488E-92D1-CA2CBEC9C8E4}">
      <dsp:nvSpPr>
        <dsp:cNvPr id="0" name=""/>
        <dsp:cNvSpPr/>
      </dsp:nvSpPr>
      <dsp:spPr>
        <a:xfrm>
          <a:off x="4080257" y="2479518"/>
          <a:ext cx="2655628" cy="2655673"/>
        </a:xfrm>
        <a:prstGeom prst="ellipse">
          <a:avLst/>
        </a:prstGeom>
        <a:solidFill>
          <a:schemeClr val="accent4">
            <a:alpha val="50000"/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Mental Health</a:t>
          </a:r>
        </a:p>
      </dsp:txBody>
      <dsp:txXfrm>
        <a:off x="4469165" y="2868432"/>
        <a:ext cx="1877812" cy="1877845"/>
      </dsp:txXfrm>
    </dsp:sp>
    <dsp:sp modelId="{FE9881B8-5D7D-4828-890D-A61929F0AD13}">
      <dsp:nvSpPr>
        <dsp:cNvPr id="0" name=""/>
        <dsp:cNvSpPr/>
      </dsp:nvSpPr>
      <dsp:spPr>
        <a:xfrm>
          <a:off x="5441064" y="525448"/>
          <a:ext cx="2655628" cy="2655673"/>
        </a:xfrm>
        <a:prstGeom prst="ellipse">
          <a:avLst/>
        </a:prstGeom>
        <a:solidFill>
          <a:schemeClr val="accent4">
            <a:alpha val="50000"/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Developmental</a:t>
          </a:r>
        </a:p>
      </dsp:txBody>
      <dsp:txXfrm>
        <a:off x="5829972" y="914362"/>
        <a:ext cx="1877812" cy="1877845"/>
      </dsp:txXfrm>
    </dsp:sp>
    <dsp:sp modelId="{41D2575C-80F0-465C-B2F5-DB27AB6C4E10}">
      <dsp:nvSpPr>
        <dsp:cNvPr id="0" name=""/>
        <dsp:cNvSpPr/>
      </dsp:nvSpPr>
      <dsp:spPr>
        <a:xfrm>
          <a:off x="6800789" y="2479518"/>
          <a:ext cx="2655628" cy="2655673"/>
        </a:xfrm>
        <a:prstGeom prst="ellipse">
          <a:avLst/>
        </a:prstGeom>
        <a:solidFill>
          <a:schemeClr val="accent4">
            <a:alpha val="50000"/>
            <a:hueOff val="8167408"/>
            <a:satOff val="-33981"/>
            <a:lumOff val="80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Chronic Health Conditions</a:t>
          </a:r>
        </a:p>
      </dsp:txBody>
      <dsp:txXfrm>
        <a:off x="7189697" y="2868432"/>
        <a:ext cx="1877812" cy="1877845"/>
      </dsp:txXfrm>
    </dsp:sp>
    <dsp:sp modelId="{6E1DFC15-1E9A-4951-BE64-6EBECD87493D}">
      <dsp:nvSpPr>
        <dsp:cNvPr id="0" name=""/>
        <dsp:cNvSpPr/>
      </dsp:nvSpPr>
      <dsp:spPr>
        <a:xfrm>
          <a:off x="8161596" y="525448"/>
          <a:ext cx="2655628" cy="2655673"/>
        </a:xfrm>
        <a:prstGeom prst="ellipse">
          <a:avLst/>
        </a:prstGeom>
        <a:solidFill>
          <a:schemeClr val="accent4">
            <a:alpha val="50000"/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Age-Related</a:t>
          </a:r>
        </a:p>
      </dsp:txBody>
      <dsp:txXfrm>
        <a:off x="8550504" y="914362"/>
        <a:ext cx="1877812" cy="18778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3B9763-3BFD-4435-8EB7-AB374BF978BC}">
      <dsp:nvSpPr>
        <dsp:cNvPr id="0" name=""/>
        <dsp:cNvSpPr/>
      </dsp:nvSpPr>
      <dsp:spPr>
        <a:xfrm>
          <a:off x="0" y="9467"/>
          <a:ext cx="5017478" cy="10108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First Contact/Investigation </a:t>
          </a:r>
          <a:endParaRPr lang="en-US" sz="2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9347" y="58814"/>
        <a:ext cx="4918784" cy="912186"/>
      </dsp:txXfrm>
    </dsp:sp>
    <dsp:sp modelId="{9B1070D1-5182-45D1-A218-592EE9E425BE}">
      <dsp:nvSpPr>
        <dsp:cNvPr id="0" name=""/>
        <dsp:cNvSpPr/>
      </dsp:nvSpPr>
      <dsp:spPr>
        <a:xfrm>
          <a:off x="0" y="1175867"/>
          <a:ext cx="5017478" cy="1010880"/>
        </a:xfrm>
        <a:prstGeom prst="roundRect">
          <a:avLst/>
        </a:prstGeom>
        <a:gradFill rotWithShape="0">
          <a:gsLst>
            <a:gs pos="0">
              <a:schemeClr val="accent4">
                <a:hueOff val="3266964"/>
                <a:satOff val="-13592"/>
                <a:lumOff val="320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3266964"/>
                <a:satOff val="-13592"/>
                <a:lumOff val="320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3266964"/>
                <a:satOff val="-13592"/>
                <a:lumOff val="320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Trial/Plea Agreement </a:t>
          </a:r>
          <a:endParaRPr lang="en-US" sz="2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9347" y="1225214"/>
        <a:ext cx="4918784" cy="912186"/>
      </dsp:txXfrm>
    </dsp:sp>
    <dsp:sp modelId="{59F1E797-5A23-4E05-99E0-3745172BCFF2}">
      <dsp:nvSpPr>
        <dsp:cNvPr id="0" name=""/>
        <dsp:cNvSpPr/>
      </dsp:nvSpPr>
      <dsp:spPr>
        <a:xfrm>
          <a:off x="0" y="2342267"/>
          <a:ext cx="5017478" cy="1010880"/>
        </a:xfrm>
        <a:prstGeom prst="roundRect">
          <a:avLst/>
        </a:prstGeom>
        <a:gradFill rotWithShape="0">
          <a:gsLst>
            <a:gs pos="0">
              <a:schemeClr val="accent4">
                <a:hueOff val="6533927"/>
                <a:satOff val="-27185"/>
                <a:lumOff val="640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6533927"/>
                <a:satOff val="-27185"/>
                <a:lumOff val="640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6533927"/>
                <a:satOff val="-27185"/>
                <a:lumOff val="640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Notification </a:t>
          </a:r>
          <a:endParaRPr lang="en-US" sz="2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9347" y="2391614"/>
        <a:ext cx="4918784" cy="912186"/>
      </dsp:txXfrm>
    </dsp:sp>
    <dsp:sp modelId="{11927653-1FF0-4EB3-B93E-DA208623F4EC}">
      <dsp:nvSpPr>
        <dsp:cNvPr id="0" name=""/>
        <dsp:cNvSpPr/>
      </dsp:nvSpPr>
      <dsp:spPr>
        <a:xfrm>
          <a:off x="0" y="3508667"/>
          <a:ext cx="5017478" cy="1010880"/>
        </a:xfrm>
        <a:prstGeom prst="roundRect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Healing Services </a:t>
          </a:r>
          <a:endParaRPr lang="en-US" sz="2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9347" y="3558014"/>
        <a:ext cx="4918784" cy="9121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3D8A4D-6AA1-4285-B283-ED42D9CB2A0D}">
      <dsp:nvSpPr>
        <dsp:cNvPr id="0" name=""/>
        <dsp:cNvSpPr/>
      </dsp:nvSpPr>
      <dsp:spPr>
        <a:xfrm>
          <a:off x="0" y="2709"/>
          <a:ext cx="5422896" cy="1072579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First Contact/Investigation </a:t>
          </a:r>
          <a:endParaRPr lang="en-US" sz="27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2359" y="55068"/>
        <a:ext cx="5318178" cy="967861"/>
      </dsp:txXfrm>
    </dsp:sp>
    <dsp:sp modelId="{EB992A64-44A5-4C74-AB55-1246A3A9C4F6}">
      <dsp:nvSpPr>
        <dsp:cNvPr id="0" name=""/>
        <dsp:cNvSpPr/>
      </dsp:nvSpPr>
      <dsp:spPr>
        <a:xfrm>
          <a:off x="0" y="1153048"/>
          <a:ext cx="5422896" cy="1072579"/>
        </a:xfrm>
        <a:prstGeom prst="roundRect">
          <a:avLst/>
        </a:prstGeom>
        <a:gradFill rotWithShape="0">
          <a:gsLst>
            <a:gs pos="0">
              <a:schemeClr val="accent4">
                <a:hueOff val="3266964"/>
                <a:satOff val="-13592"/>
                <a:lumOff val="320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3266964"/>
                <a:satOff val="-13592"/>
                <a:lumOff val="320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3266964"/>
                <a:satOff val="-13592"/>
                <a:lumOff val="320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Trial/Plea Agreement </a:t>
          </a:r>
          <a:endParaRPr lang="en-US" sz="27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2359" y="1205407"/>
        <a:ext cx="5318178" cy="967861"/>
      </dsp:txXfrm>
    </dsp:sp>
    <dsp:sp modelId="{0A32F5EF-4CD3-49AC-AFE1-AFC0ACC2FCCA}">
      <dsp:nvSpPr>
        <dsp:cNvPr id="0" name=""/>
        <dsp:cNvSpPr/>
      </dsp:nvSpPr>
      <dsp:spPr>
        <a:xfrm>
          <a:off x="0" y="2303387"/>
          <a:ext cx="5422896" cy="1072579"/>
        </a:xfrm>
        <a:prstGeom prst="roundRect">
          <a:avLst/>
        </a:prstGeom>
        <a:gradFill rotWithShape="0">
          <a:gsLst>
            <a:gs pos="0">
              <a:schemeClr val="accent4">
                <a:hueOff val="6533927"/>
                <a:satOff val="-27185"/>
                <a:lumOff val="640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6533927"/>
                <a:satOff val="-27185"/>
                <a:lumOff val="640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6533927"/>
                <a:satOff val="-27185"/>
                <a:lumOff val="640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Incarceration/Community Supervision  </a:t>
          </a:r>
          <a:endParaRPr lang="en-US" sz="27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2359" y="2355746"/>
        <a:ext cx="5318178" cy="967861"/>
      </dsp:txXfrm>
    </dsp:sp>
    <dsp:sp modelId="{69FD8F89-A9EE-4E64-9BAA-7A511D5C53DE}">
      <dsp:nvSpPr>
        <dsp:cNvPr id="0" name=""/>
        <dsp:cNvSpPr/>
      </dsp:nvSpPr>
      <dsp:spPr>
        <a:xfrm>
          <a:off x="0" y="3453726"/>
          <a:ext cx="5422896" cy="1072579"/>
        </a:xfrm>
        <a:prstGeom prst="roundRect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Transition/Reentry </a:t>
          </a:r>
          <a:endParaRPr lang="en-US" sz="27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2359" y="3506085"/>
        <a:ext cx="5318178" cy="9678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0589CD-57D1-4676-91DB-7FA2E87E7960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D1BB9E-E0F8-4471-A535-090D1CEA1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827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implicit.harvard.edu/implicit/takeatest.html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EA2109-1EEB-AE44-AC51-1F0D5DADB3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EA2109-1EEB-AE44-AC51-1F0D5DADB399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F2833-5762-4E0C-9C9E-774432C7BC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3196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158D9-95F1-1189-F26E-E1C17DCFF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F1216A-3ED9-263A-4C71-96FA70BBBB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4D4911-923C-E711-74A0-6612149716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E63F75-D95C-0FF1-B58A-BCDD7F7E64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1BB9E-E0F8-4471-A535-090D1CEA1F5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794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FADFA6-47E9-421D-A8F4-C60644D77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2436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1BB9E-E0F8-4471-A535-090D1CEA1F5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2695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24126-E9E3-A525-1373-05AD8C867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FAA35F-6D1A-D158-1166-AD864D7A68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34AC47-9D2D-D0D7-E87B-F0820E77EF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60FD1F-4415-944B-E404-6AA629C0B7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1BB9E-E0F8-4471-A535-090D1CEA1F5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2960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8FF36-E476-D21D-EA2F-5F1D51823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342192-A37B-F87A-6393-461362D01C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BD523A-9E04-7036-CB8A-3DC0C45666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4EA303-1086-EAB3-48DF-2F7ACA2E6A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1BB9E-E0F8-4471-A535-090D1CEA1F5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4924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https://implicit.harvard.edu/implicit/takeatest.html</a:t>
            </a:r>
            <a:endParaRPr lang="en-US" sz="1800" u="sng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https://news.harvard.edu/gazette/story/2022/01/why-disability-bias-is-a-particularly-stubborn-problem/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1BB9E-E0F8-4471-A535-090D1CEA1F5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3500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F2833-5762-4E0C-9C9E-774432C7BC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0796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FADFA6-47E9-421D-A8F4-C60644D77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724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FADFA6-47E9-421D-A8F4-C60644D77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1624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FADFA6-47E9-421D-A8F4-C60644D77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3924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1BB9E-E0F8-4471-A535-090D1CEA1F5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787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FADFA6-47E9-421D-A8F4-C60644D77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8799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1BB9E-E0F8-4471-A535-090D1CEA1F5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5971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EA2109-1EEB-AE44-AC51-1F0D5DADB399}" type="slidenum">
              <a:rPr lang="en-US" smtClean="0"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EA2109-1EEB-AE44-AC51-1F0D5DADB399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1BB9E-E0F8-4471-A535-090D1CEA1F5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035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FADFA6-47E9-421D-A8F4-C60644D77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4567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EA2109-1EEB-AE44-AC51-1F0D5DADB399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1BB9E-E0F8-4471-A535-090D1CEA1F5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472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EA2109-1EEB-AE44-AC51-1F0D5DADB3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1BB9E-E0F8-4471-A535-090D1CEA1F5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528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03936" y="830580"/>
            <a:ext cx="7207623" cy="674512"/>
          </a:xfrm>
        </p:spPr>
        <p:txBody>
          <a:bodyPr anchor="ctr">
            <a:normAutofit/>
          </a:bodyPr>
          <a:lstStyle>
            <a:lvl1pPr algn="l">
              <a:defRPr sz="3600" b="1">
                <a:latin typeface="Libre Baskerville" panose="02000000000000000000" pitchFamily="2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03936" y="1649506"/>
            <a:ext cx="7207624" cy="433659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-13247"/>
            <a:ext cx="12197255" cy="126125"/>
          </a:xfrm>
          <a:prstGeom prst="rect">
            <a:avLst/>
          </a:prstGeom>
          <a:solidFill>
            <a:srgbClr val="F2A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6" descr="RespectAbility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18185" y="830580"/>
            <a:ext cx="2778760" cy="1237615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 userDrawn="1"/>
        </p:nvCxnSpPr>
        <p:spPr>
          <a:xfrm>
            <a:off x="4215436" y="781664"/>
            <a:ext cx="21021" cy="1334813"/>
          </a:xfrm>
          <a:prstGeom prst="straightConnector1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0" y="2930328"/>
            <a:ext cx="12192000" cy="28146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26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RespectAbility logo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247268" y="306686"/>
            <a:ext cx="662152" cy="29144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 userDrawn="1"/>
        </p:nvCxnSpPr>
        <p:spPr>
          <a:xfrm>
            <a:off x="-2384" y="758346"/>
            <a:ext cx="3202784" cy="14798"/>
          </a:xfrm>
          <a:prstGeom prst="straightConnector1">
            <a:avLst/>
          </a:prstGeom>
          <a:ln w="28575">
            <a:solidFill>
              <a:srgbClr val="F2A6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 userDrawn="1"/>
        </p:nvCxnSpPr>
        <p:spPr>
          <a:xfrm>
            <a:off x="8991602" y="773144"/>
            <a:ext cx="3198514" cy="0"/>
          </a:xfrm>
          <a:prstGeom prst="straightConnector1">
            <a:avLst/>
          </a:prstGeom>
          <a:ln w="28575">
            <a:solidFill>
              <a:srgbClr val="F2A6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200399" y="141432"/>
            <a:ext cx="5791204" cy="1325563"/>
          </a:xfrm>
        </p:spPr>
        <p:txBody>
          <a:bodyPr>
            <a:normAutofit/>
          </a:bodyPr>
          <a:lstStyle>
            <a:lvl1pPr algn="ctr">
              <a:defRPr sz="3000" b="1">
                <a:latin typeface="Libre Baskerville" panose="02000000000000000000" pitchFamily="2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6677027" y="1742359"/>
            <a:ext cx="5232393" cy="4658442"/>
          </a:xfr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5"/>
          </p:nvPr>
        </p:nvSpPr>
        <p:spPr>
          <a:xfrm>
            <a:off x="282581" y="1742359"/>
            <a:ext cx="5232393" cy="4658442"/>
          </a:xfr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5192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RespectAbility logo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247268" y="306686"/>
            <a:ext cx="662152" cy="2914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6677026" y="755094"/>
            <a:ext cx="5232393" cy="5802675"/>
          </a:xfr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5"/>
          </p:nvPr>
        </p:nvSpPr>
        <p:spPr>
          <a:xfrm>
            <a:off x="282581" y="779479"/>
            <a:ext cx="5232393" cy="5802675"/>
          </a:xfr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39513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xt and pictur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245485" y="6359016"/>
            <a:ext cx="662152" cy="29144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 rot="16200000">
            <a:off x="-3378199" y="3375183"/>
            <a:ext cx="6868899" cy="114836"/>
          </a:xfrm>
          <a:prstGeom prst="rect">
            <a:avLst/>
          </a:prstGeom>
          <a:solidFill>
            <a:srgbClr val="F2A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114300" y="-10900"/>
            <a:ext cx="4547347" cy="6868900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5109882" y="365125"/>
            <a:ext cx="6243918" cy="1325563"/>
          </a:xfrm>
        </p:spPr>
        <p:txBody>
          <a:bodyPr>
            <a:normAutofit/>
          </a:bodyPr>
          <a:lstStyle>
            <a:lvl1pPr>
              <a:defRPr sz="3000" b="1">
                <a:latin typeface="Libre Baskerville" panose="02000000000000000000" pitchFamily="2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5110163" y="2008188"/>
            <a:ext cx="6243637" cy="3944937"/>
          </a:xfr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2433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2628"/>
            <a:ext cx="12197255" cy="126125"/>
          </a:xfrm>
          <a:prstGeom prst="rect">
            <a:avLst/>
          </a:prstGeom>
          <a:solidFill>
            <a:srgbClr val="F2A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 userDrawn="1"/>
        </p:nvCxnSpPr>
        <p:spPr>
          <a:xfrm>
            <a:off x="584003" y="2099161"/>
            <a:ext cx="3695388" cy="0"/>
          </a:xfrm>
          <a:prstGeom prst="straightConnector1">
            <a:avLst/>
          </a:prstGeom>
          <a:ln w="28575">
            <a:solidFill>
              <a:srgbClr val="F2A6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6" descr="Logo&#10;&#10;Description automatically generated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279352" y="6257416"/>
            <a:ext cx="662152" cy="291440"/>
          </a:xfrm>
          <a:prstGeom prst="rect">
            <a:avLst/>
          </a:prstGeom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530352" y="322263"/>
            <a:ext cx="3749039" cy="820737"/>
          </a:xfrm>
        </p:spPr>
        <p:txBody>
          <a:bodyPr>
            <a:noAutofit/>
          </a:bodyPr>
          <a:lstStyle>
            <a:lvl1pPr>
              <a:defRPr sz="3000">
                <a:latin typeface="Libre Baskerville" panose="02000000000000000000" pitchFamily="2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530225" y="1344613"/>
            <a:ext cx="3749675" cy="592137"/>
          </a:xfrm>
        </p:spPr>
        <p:txBody>
          <a:bodyPr>
            <a:noAutofit/>
          </a:bodyPr>
          <a:lstStyle>
            <a:lvl1pPr marL="0" indent="0">
              <a:buNone/>
              <a:defRPr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1"/>
          </p:nvPr>
        </p:nvSpPr>
        <p:spPr>
          <a:xfrm>
            <a:off x="530225" y="2430110"/>
            <a:ext cx="5565775" cy="3827225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2"/>
          </p:nvPr>
        </p:nvSpPr>
        <p:spPr>
          <a:xfrm>
            <a:off x="6616700" y="1344613"/>
            <a:ext cx="4409888" cy="491331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252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wo f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867410" y="801370"/>
            <a:ext cx="3331210" cy="450723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Arrow Connector 6"/>
          <p:cNvCxnSpPr/>
          <p:nvPr userDrawn="1"/>
        </p:nvCxnSpPr>
        <p:spPr>
          <a:xfrm>
            <a:off x="868045" y="807720"/>
            <a:ext cx="3333115" cy="635"/>
          </a:xfrm>
          <a:prstGeom prst="straightConnector1">
            <a:avLst/>
          </a:prstGeom>
          <a:ln w="28575">
            <a:solidFill>
              <a:srgbClr val="F2A6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 userDrawn="1"/>
        </p:nvCxnSpPr>
        <p:spPr>
          <a:xfrm flipV="1">
            <a:off x="2091339" y="2932650"/>
            <a:ext cx="882868" cy="5254"/>
          </a:xfrm>
          <a:prstGeom prst="straightConnector1">
            <a:avLst/>
          </a:prstGeom>
          <a:ln w="6350">
            <a:solidFill>
              <a:srgbClr val="F2A6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60513" y="1308100"/>
            <a:ext cx="2020887" cy="571546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latin typeface="Libre Baskerville" panose="02000000000000000000" pitchFamily="2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805329" y="0"/>
            <a:ext cx="7386671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1560513" y="2093618"/>
            <a:ext cx="2020887" cy="571546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1560513" y="3308350"/>
            <a:ext cx="2020887" cy="571546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latin typeface="Libre Baskerville" panose="02000000000000000000" pitchFamily="2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1560513" y="4093868"/>
            <a:ext cx="2020887" cy="571546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802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xt and pho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5644" y="6775961"/>
            <a:ext cx="12197255" cy="80970"/>
          </a:xfrm>
          <a:prstGeom prst="rect">
            <a:avLst/>
          </a:prstGeom>
          <a:solidFill>
            <a:srgbClr val="F2A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-5644" y="2628"/>
            <a:ext cx="12197255" cy="8097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838200" y="524351"/>
            <a:ext cx="10515600" cy="591270"/>
          </a:xfrm>
        </p:spPr>
        <p:txBody>
          <a:bodyPr>
            <a:normAutofit/>
          </a:bodyPr>
          <a:lstStyle>
            <a:lvl1pPr algn="ctr">
              <a:defRPr sz="3000" b="1">
                <a:latin typeface="Libre Baskerville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2982277" y="1423833"/>
            <a:ext cx="6221412" cy="10033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3577058" y="2735345"/>
            <a:ext cx="5037884" cy="365694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443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hree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385733" y="1987973"/>
            <a:ext cx="3222978" cy="581378"/>
          </a:xfrm>
          <a:prstGeom prst="rect">
            <a:avLst/>
          </a:prstGeom>
          <a:solidFill>
            <a:srgbClr val="F5F5F5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8142318" y="1987550"/>
            <a:ext cx="3222978" cy="581378"/>
          </a:xfrm>
          <a:prstGeom prst="rect">
            <a:avLst/>
          </a:prstGeom>
          <a:solidFill>
            <a:srgbClr val="F5F5F5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626533" y="1987973"/>
            <a:ext cx="3222978" cy="581378"/>
          </a:xfrm>
          <a:prstGeom prst="rect">
            <a:avLst/>
          </a:prstGeom>
          <a:solidFill>
            <a:srgbClr val="F5F5F5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4" name="Straight Arrow Connector 13"/>
          <p:cNvCxnSpPr/>
          <p:nvPr userDrawn="1"/>
        </p:nvCxnSpPr>
        <p:spPr>
          <a:xfrm>
            <a:off x="627743" y="6143766"/>
            <a:ext cx="3225023" cy="10698"/>
          </a:xfrm>
          <a:prstGeom prst="straightConnector1">
            <a:avLst/>
          </a:prstGeom>
          <a:ln w="57150">
            <a:solidFill>
              <a:srgbClr val="F2A6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 userDrawn="1"/>
        </p:nvCxnSpPr>
        <p:spPr>
          <a:xfrm>
            <a:off x="4381298" y="6126833"/>
            <a:ext cx="3225023" cy="10698"/>
          </a:xfrm>
          <a:prstGeom prst="straightConnector1">
            <a:avLst/>
          </a:prstGeom>
          <a:ln w="57150">
            <a:solidFill>
              <a:srgbClr val="F2A6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 userDrawn="1"/>
        </p:nvCxnSpPr>
        <p:spPr>
          <a:xfrm>
            <a:off x="8146143" y="6126832"/>
            <a:ext cx="3225023" cy="10698"/>
          </a:xfrm>
          <a:prstGeom prst="straightConnector1">
            <a:avLst/>
          </a:prstGeom>
          <a:ln w="57150">
            <a:solidFill>
              <a:srgbClr val="F2A6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6" descr="RespectAbility logo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247268" y="306686"/>
            <a:ext cx="662152" cy="291440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 userDrawn="1"/>
        </p:nvCxnSpPr>
        <p:spPr>
          <a:xfrm>
            <a:off x="-2384" y="758346"/>
            <a:ext cx="3202784" cy="14798"/>
          </a:xfrm>
          <a:prstGeom prst="straightConnector1">
            <a:avLst/>
          </a:prstGeom>
          <a:ln w="28575">
            <a:solidFill>
              <a:srgbClr val="F2A6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 userDrawn="1"/>
        </p:nvCxnSpPr>
        <p:spPr>
          <a:xfrm>
            <a:off x="8991602" y="773144"/>
            <a:ext cx="3198514" cy="0"/>
          </a:xfrm>
          <a:prstGeom prst="straightConnector1">
            <a:avLst/>
          </a:prstGeom>
          <a:ln w="28575">
            <a:solidFill>
              <a:srgbClr val="F2A6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7"/>
          <p:cNvSpPr>
            <a:spLocks noGrp="1"/>
          </p:cNvSpPr>
          <p:nvPr>
            <p:ph type="title"/>
          </p:nvPr>
        </p:nvSpPr>
        <p:spPr>
          <a:xfrm>
            <a:off x="3200399" y="141432"/>
            <a:ext cx="5791204" cy="1325563"/>
          </a:xfrm>
          <a:solidFill>
            <a:schemeClr val="bg1"/>
          </a:solidFill>
        </p:spPr>
        <p:txBody>
          <a:bodyPr>
            <a:normAutofit/>
          </a:bodyPr>
          <a:lstStyle>
            <a:lvl1pPr algn="ctr">
              <a:defRPr sz="3000" b="1">
                <a:latin typeface="Libre Baskerville" panose="02000000000000000000" pitchFamily="2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624665" y="2568575"/>
            <a:ext cx="3225023" cy="3530600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4383082" y="2582792"/>
            <a:ext cx="3225023" cy="3530600"/>
          </a:xfrm>
        </p:spPr>
        <p:txBody>
          <a:bodyPr/>
          <a:lstStyle/>
          <a:p>
            <a:endParaRPr lang="en-US"/>
          </a:p>
        </p:txBody>
      </p:sp>
      <p:sp>
        <p:nvSpPr>
          <p:cNvPr id="28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8140273" y="2578937"/>
            <a:ext cx="3225023" cy="3530600"/>
          </a:xfrm>
        </p:spPr>
        <p:txBody>
          <a:bodyPr/>
          <a:lstStyle/>
          <a:p>
            <a:endParaRPr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1987550"/>
            <a:ext cx="3225800" cy="581025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1" name="Text Placeholder 29"/>
          <p:cNvSpPr>
            <a:spLocks noGrp="1"/>
          </p:cNvSpPr>
          <p:nvPr>
            <p:ph type="body" sz="quarter" idx="14" hasCustomPrompt="1"/>
          </p:nvPr>
        </p:nvSpPr>
        <p:spPr>
          <a:xfrm>
            <a:off x="4380521" y="2001699"/>
            <a:ext cx="3225800" cy="581025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2" name="Text Placeholder 29"/>
          <p:cNvSpPr>
            <a:spLocks noGrp="1"/>
          </p:cNvSpPr>
          <p:nvPr>
            <p:ph type="body" sz="quarter" idx="15" hasCustomPrompt="1"/>
          </p:nvPr>
        </p:nvSpPr>
        <p:spPr>
          <a:xfrm>
            <a:off x="8131731" y="2005621"/>
            <a:ext cx="3225800" cy="581025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2433809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196160-E13D-46EF-ABB9-2EC5347F161F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A5C0-C843-4798-A68E-D1A364250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8537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F1174-A672-4C28-A8B8-FAECF1F68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" y="1825625"/>
            <a:ext cx="10830559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AE6E3-86AC-411D-9777-3835BE301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D7D15-7F1F-47EB-B87C-2349CCB06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A5C0-C843-4798-A68E-D1A36425029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AAD75D-9EA7-4CF2-9079-0544D2FCAF0D}"/>
              </a:ext>
            </a:extLst>
          </p:cNvPr>
          <p:cNvSpPr/>
          <p:nvPr userDrawn="1"/>
        </p:nvSpPr>
        <p:spPr>
          <a:xfrm>
            <a:off x="345440" y="365125"/>
            <a:ext cx="11544598" cy="1139825"/>
          </a:xfrm>
          <a:prstGeom prst="rect">
            <a:avLst/>
          </a:prstGeom>
          <a:solidFill>
            <a:srgbClr val="EFAF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119C24-0346-4E92-ADBA-AC30952B7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" y="365126"/>
            <a:ext cx="10515600" cy="1139824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70198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9277350" y="444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" name="Google Shape;40;p6"/>
          <p:cNvSpPr/>
          <p:nvPr/>
        </p:nvSpPr>
        <p:spPr>
          <a:xfrm>
            <a:off x="-20421" y="0"/>
            <a:ext cx="3363696" cy="6858000"/>
          </a:xfrm>
          <a:prstGeom prst="rect">
            <a:avLst/>
          </a:prstGeom>
          <a:solidFill>
            <a:srgbClr val="0C0C0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6"/>
          <p:cNvSpPr/>
          <p:nvPr/>
        </p:nvSpPr>
        <p:spPr>
          <a:xfrm>
            <a:off x="1676400" y="2438400"/>
            <a:ext cx="9686023" cy="2124075"/>
          </a:xfrm>
          <a:prstGeom prst="rect">
            <a:avLst/>
          </a:prstGeom>
          <a:solidFill>
            <a:srgbClr val="F5BA2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1676400" y="2438400"/>
            <a:ext cx="9671050" cy="212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imes New Roman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8630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13247"/>
            <a:ext cx="12197255" cy="126125"/>
          </a:xfrm>
          <a:prstGeom prst="rect">
            <a:avLst/>
          </a:prstGeom>
          <a:solidFill>
            <a:srgbClr val="F2A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6" descr="RespectAbility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12580" y="4383499"/>
            <a:ext cx="3232506" cy="1439706"/>
          </a:xfrm>
          <a:prstGeom prst="rect">
            <a:avLst/>
          </a:prstGeom>
        </p:spPr>
      </p:pic>
      <p:sp>
        <p:nvSpPr>
          <p:cNvPr id="21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0" y="112878"/>
            <a:ext cx="12192000" cy="344625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4109156" y="3564466"/>
            <a:ext cx="8071553" cy="3290713"/>
          </a:xfrm>
          <a:prstGeom prst="rect">
            <a:avLst/>
          </a:prstGeom>
          <a:solidFill>
            <a:srgbClr val="F5F5F5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 userDrawn="1"/>
        </p:nvCxnSpPr>
        <p:spPr>
          <a:xfrm flipH="1">
            <a:off x="4073755" y="3563325"/>
            <a:ext cx="18491" cy="3282146"/>
          </a:xfrm>
          <a:prstGeom prst="straightConnector1">
            <a:avLst/>
          </a:prstGeom>
          <a:ln w="12700">
            <a:solidFill>
              <a:srgbClr val="F2A6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4520915" y="3721074"/>
            <a:ext cx="6451885" cy="523219"/>
          </a:xfrm>
        </p:spPr>
        <p:txBody>
          <a:bodyPr>
            <a:normAutofit/>
          </a:bodyPr>
          <a:lstStyle>
            <a:lvl1pPr>
              <a:defRPr sz="3000" b="1">
                <a:solidFill>
                  <a:srgbClr val="E8992A"/>
                </a:solidFill>
                <a:latin typeface="Libre Baskerville" panose="02000000000000000000" pitchFamily="2" charset="0"/>
              </a:defRPr>
            </a:lvl1pPr>
          </a:lstStyle>
          <a:p>
            <a:r>
              <a:rPr lang="en-US" dirty="0"/>
              <a:t>FOR MORE INFORMATION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521200" y="4383088"/>
            <a:ext cx="7294563" cy="20716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74213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5E39B-3E0C-4146-A841-D90C73792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48249C-A0B0-41BE-ACCF-9FC3218AC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A5C0-C843-4798-A68E-D1A36425029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19DBFA-6E9C-4135-BECE-7A979A605190}"/>
              </a:ext>
            </a:extLst>
          </p:cNvPr>
          <p:cNvSpPr/>
          <p:nvPr userDrawn="1"/>
        </p:nvSpPr>
        <p:spPr>
          <a:xfrm>
            <a:off x="914401" y="0"/>
            <a:ext cx="6162674" cy="6858000"/>
          </a:xfrm>
          <a:prstGeom prst="rect">
            <a:avLst/>
          </a:prstGeom>
          <a:solidFill>
            <a:srgbClr val="F5BA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ADBD05-11CC-469A-B954-0EA13D385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838" y="2289176"/>
            <a:ext cx="5257800" cy="113982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15312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F1174-A672-4C28-A8B8-FAECF1F68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2625" y="1825625"/>
            <a:ext cx="6127413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AE6E3-86AC-411D-9777-3835BE301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D7D15-7F1F-47EB-B87C-2349CCB06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A5C0-C843-4798-A68E-D1A36425029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AAD75D-9EA7-4CF2-9079-0544D2FCAF0D}"/>
              </a:ext>
            </a:extLst>
          </p:cNvPr>
          <p:cNvSpPr/>
          <p:nvPr userDrawn="1"/>
        </p:nvSpPr>
        <p:spPr>
          <a:xfrm>
            <a:off x="5676900" y="365125"/>
            <a:ext cx="6213138" cy="1139825"/>
          </a:xfrm>
          <a:prstGeom prst="rect">
            <a:avLst/>
          </a:prstGeom>
          <a:solidFill>
            <a:srgbClr val="EFAF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119C24-0346-4E92-ADBA-AC30952B7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25" y="365126"/>
            <a:ext cx="5276215" cy="1139824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02093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13247"/>
            <a:ext cx="12197255" cy="126125"/>
          </a:xfrm>
          <a:prstGeom prst="rect">
            <a:avLst/>
          </a:prstGeom>
          <a:solidFill>
            <a:srgbClr val="F2A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6" descr="RespectAbility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12580" y="4383499"/>
            <a:ext cx="3232506" cy="1439706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4109156" y="3136410"/>
            <a:ext cx="8071553" cy="3718770"/>
          </a:xfrm>
          <a:prstGeom prst="rect">
            <a:avLst/>
          </a:prstGeom>
          <a:solidFill>
            <a:srgbClr val="F5F5F5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cxnSpLocks/>
          </p:cNvCxnSpPr>
          <p:nvPr userDrawn="1"/>
        </p:nvCxnSpPr>
        <p:spPr>
          <a:xfrm flipH="1">
            <a:off x="4073755" y="3136410"/>
            <a:ext cx="20896" cy="3709061"/>
          </a:xfrm>
          <a:prstGeom prst="straightConnector1">
            <a:avLst/>
          </a:prstGeom>
          <a:ln w="12700">
            <a:solidFill>
              <a:srgbClr val="F2A6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4521200" y="3204591"/>
            <a:ext cx="6451885" cy="523219"/>
          </a:xfrm>
        </p:spPr>
        <p:txBody>
          <a:bodyPr>
            <a:normAutofit/>
          </a:bodyPr>
          <a:lstStyle>
            <a:lvl1pPr>
              <a:defRPr sz="3000" b="1">
                <a:solidFill>
                  <a:srgbClr val="E8992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/>
              <a:t>FOR MORE INFORMATION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521200" y="3866606"/>
            <a:ext cx="7294563" cy="258816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DD83F51-DC01-FFF4-8CDA-9F5F9DDFF4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12713"/>
            <a:ext cx="12180888" cy="30241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763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yellow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13247"/>
            <a:ext cx="12197255" cy="126125"/>
          </a:xfrm>
          <a:prstGeom prst="rect">
            <a:avLst/>
          </a:prstGeom>
          <a:solidFill>
            <a:srgbClr val="F2A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933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RespectAbility logo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247268" y="306686"/>
            <a:ext cx="662152" cy="29144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 userDrawn="1"/>
        </p:nvCxnSpPr>
        <p:spPr>
          <a:xfrm>
            <a:off x="-2384" y="758346"/>
            <a:ext cx="3202784" cy="14798"/>
          </a:xfrm>
          <a:prstGeom prst="straightConnector1">
            <a:avLst/>
          </a:prstGeom>
          <a:ln w="28575">
            <a:solidFill>
              <a:srgbClr val="F2A6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 userDrawn="1"/>
        </p:nvCxnSpPr>
        <p:spPr>
          <a:xfrm>
            <a:off x="8991602" y="773144"/>
            <a:ext cx="3198514" cy="0"/>
          </a:xfrm>
          <a:prstGeom prst="straightConnector1">
            <a:avLst/>
          </a:prstGeom>
          <a:ln w="28575">
            <a:solidFill>
              <a:srgbClr val="F2A6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200399" y="141432"/>
            <a:ext cx="5791204" cy="1325563"/>
          </a:xfrm>
        </p:spPr>
        <p:txBody>
          <a:bodyPr>
            <a:normAutofit/>
          </a:bodyPr>
          <a:lstStyle>
            <a:lvl1pPr algn="ctr">
              <a:defRPr sz="3000" b="1">
                <a:latin typeface="Libre Baskerville" panose="02000000000000000000" pitchFamily="2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1018381" y="1742359"/>
            <a:ext cx="10155237" cy="4229100"/>
          </a:xfr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6940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neral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s 1"/>
          <p:cNvSpPr/>
          <p:nvPr userDrawn="1"/>
        </p:nvSpPr>
        <p:spPr>
          <a:xfrm>
            <a:off x="635" y="1770380"/>
            <a:ext cx="12191365" cy="27501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6" descr="RespectAbility logo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595620" y="278130"/>
            <a:ext cx="1001395" cy="44069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 userDrawn="1"/>
        </p:nvCxnSpPr>
        <p:spPr>
          <a:xfrm flipH="1" flipV="1">
            <a:off x="724535" y="-60325"/>
            <a:ext cx="8255" cy="6979920"/>
          </a:xfrm>
          <a:prstGeom prst="straightConnector1">
            <a:avLst/>
          </a:prstGeom>
          <a:ln w="28575">
            <a:solidFill>
              <a:srgbClr val="F2A63C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983105" y="2482215"/>
            <a:ext cx="8225790" cy="1325880"/>
          </a:xfrm>
        </p:spPr>
        <p:txBody>
          <a:bodyPr>
            <a:normAutofit/>
          </a:bodyPr>
          <a:lstStyle>
            <a:lvl1pPr algn="ctr">
              <a:defRPr sz="3000" b="1">
                <a:latin typeface="Libre Baskerville" panose="02000000000000000000" pitchFamily="2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4" name="Straight Arrow Connector 3"/>
          <p:cNvCxnSpPr/>
          <p:nvPr userDrawn="1"/>
        </p:nvCxnSpPr>
        <p:spPr>
          <a:xfrm flipV="1">
            <a:off x="11463020" y="-60960"/>
            <a:ext cx="8255" cy="6979920"/>
          </a:xfrm>
          <a:prstGeom prst="straightConnector1">
            <a:avLst/>
          </a:prstGeom>
          <a:ln w="28575">
            <a:solidFill>
              <a:srgbClr val="F2A63C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1754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Photo and Text without visib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1018381" y="2535508"/>
            <a:ext cx="10155237" cy="4229100"/>
          </a:xfr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2628"/>
            <a:ext cx="12197255" cy="80970"/>
          </a:xfrm>
          <a:prstGeom prst="rect">
            <a:avLst/>
          </a:prstGeom>
          <a:solidFill>
            <a:srgbClr val="F2A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6" descr="Logo&#10;&#10;Description automatically generated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245485" y="6359016"/>
            <a:ext cx="662152" cy="29144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84138"/>
            <a:ext cx="12192000" cy="223743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550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838201" y="1910302"/>
            <a:ext cx="4791634" cy="4229100"/>
          </a:xfr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2628"/>
            <a:ext cx="12197255" cy="80970"/>
          </a:xfrm>
          <a:prstGeom prst="rect">
            <a:avLst/>
          </a:prstGeom>
          <a:solidFill>
            <a:srgbClr val="F2A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6" descr="Logo&#10;&#10;Description automatically generated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245485" y="6359016"/>
            <a:ext cx="662152" cy="291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>
                <a:latin typeface="Libre Baskerville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6562165" y="1910302"/>
            <a:ext cx="4791634" cy="4229100"/>
          </a:xfr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4322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xt and photo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12064" y="1051560"/>
            <a:ext cx="6400800" cy="1371600"/>
          </a:xfrm>
        </p:spPr>
        <p:txBody>
          <a:bodyPr>
            <a:normAutofit/>
          </a:bodyPr>
          <a:lstStyle>
            <a:lvl1pPr>
              <a:defRPr sz="3000">
                <a:latin typeface="Libre Baskerville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512763" y="2581275"/>
            <a:ext cx="6400800" cy="353218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11277600" y="-2822"/>
            <a:ext cx="914400" cy="68523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691438" y="393700"/>
            <a:ext cx="4042412" cy="6074832"/>
          </a:xfrm>
        </p:spPr>
        <p:txBody>
          <a:bodyPr/>
          <a:lstStyle/>
          <a:p>
            <a:endParaRPr lang="en-US"/>
          </a:p>
        </p:txBody>
      </p:sp>
      <p:pic>
        <p:nvPicPr>
          <p:cNvPr id="10" name="Picture 6" descr="Logo&#10;&#10;Description automatically generated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04952" y="6375949"/>
            <a:ext cx="662152" cy="29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56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xt and photo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5645"/>
            <a:ext cx="5719482" cy="68523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971822" y="423530"/>
            <a:ext cx="5897449" cy="1371600"/>
          </a:xfrm>
        </p:spPr>
        <p:txBody>
          <a:bodyPr>
            <a:normAutofit/>
          </a:bodyPr>
          <a:lstStyle>
            <a:lvl1pPr>
              <a:defRPr sz="3000">
                <a:latin typeface="Libre Baskerville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5971822" y="2150969"/>
            <a:ext cx="5897449" cy="422498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6" descr="Logo&#10;&#10;Description automatically generated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04952" y="6375949"/>
            <a:ext cx="662152" cy="29144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36028" y="1483535"/>
            <a:ext cx="4916505" cy="3962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32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848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7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ncdj.org/style-guide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respectability.org/2017/12/graciano-petersen/" TargetMode="External"/><Relationship Id="rId5" Type="http://schemas.openxmlformats.org/officeDocument/2006/relationships/image" Target="../media/image5.jpeg"/><Relationship Id="rId4" Type="http://schemas.openxmlformats.org/officeDocument/2006/relationships/hyperlink" Target="https://www.respectability.org/2017/12/ariel-simms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projectimplicit.net/" TargetMode="External"/><Relationship Id="rId4" Type="http://schemas.openxmlformats.org/officeDocument/2006/relationships/hyperlink" Target="https://fidelum.com/wp-content/uploads/2013/10/Warmth-Competence-2007.pdf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spectability.org/speakers-bureau/topics/#philanthropy" TargetMode="External"/><Relationship Id="rId3" Type="http://schemas.openxmlformats.org/officeDocument/2006/relationships/hyperlink" Target="https://www.respectability.org/speakers-bureau/topics/#recruitment" TargetMode="External"/><Relationship Id="rId7" Type="http://schemas.openxmlformats.org/officeDocument/2006/relationships/hyperlink" Target="https://www.respectability.org/speakers-bureau/topics/#mentalhealth" TargetMode="External"/><Relationship Id="rId2" Type="http://schemas.openxmlformats.org/officeDocument/2006/relationships/hyperlink" Target="https://www.respectability.org/speakers-bureau/topics/#101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respectability.org/speakers-bureau/topics/#inaccessible" TargetMode="External"/><Relationship Id="rId5" Type="http://schemas.openxmlformats.org/officeDocument/2006/relationships/hyperlink" Target="https://www.respectability.org/speakers-bureau/topics/#events" TargetMode="External"/><Relationship Id="rId10" Type="http://schemas.openxmlformats.org/officeDocument/2006/relationships/image" Target="../media/image17.jpeg"/><Relationship Id="rId4" Type="http://schemas.openxmlformats.org/officeDocument/2006/relationships/hyperlink" Target="https://www.respectability.org/speakers-bureau/topics/#wiaorg" TargetMode="External"/><Relationship Id="rId9" Type="http://schemas.openxmlformats.org/officeDocument/2006/relationships/hyperlink" Target="mailto:JakeS@RespectAbility.org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espectability.org/accessibility-webinars/" TargetMode="Externa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ArielS@RespectAbility.org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8.jpeg"/><Relationship Id="rId5" Type="http://schemas.openxmlformats.org/officeDocument/2006/relationships/hyperlink" Target="mailto:JakeS@Respectability.org" TargetMode="External"/><Relationship Id="rId4" Type="http://schemas.openxmlformats.org/officeDocument/2006/relationships/hyperlink" Target="mailto:GracianoP@RespectAbility.org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l"/>
            <a:b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br>
              <a:rPr lang="en-US" sz="440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40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Disability 101: Disability in the Criminal </a:t>
            </a:r>
            <a:r>
              <a:rPr lang="en-US" sz="4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lang="en-US" sz="440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egal </a:t>
            </a:r>
            <a:r>
              <a:rPr lang="en-US" sz="4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US" sz="440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ystem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99050C-69C8-3492-8A84-A090C75487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03935" y="1994280"/>
            <a:ext cx="7207624" cy="433659"/>
          </a:xfrm>
        </p:spPr>
        <p:txBody>
          <a:bodyPr/>
          <a:lstStyle/>
          <a:p>
            <a:r>
              <a:rPr 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NACDL | February 29, 2024</a:t>
            </a:r>
          </a:p>
        </p:txBody>
      </p:sp>
      <p:pic>
        <p:nvPicPr>
          <p:cNvPr id="1026" name="Picture 2" descr="RespectAbility Staff smiling together with the Hollywood sign in the distant background">
            <a:extLst>
              <a:ext uri="{FF2B5EF4-FFF2-40B4-BE49-F238E27FC236}">
                <a16:creationId xmlns:a16="http://schemas.microsoft.com/office/drawing/2014/main" id="{0BD3D8C8-66A6-25D7-C2FE-F4522D64E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600638"/>
            <a:ext cx="9753600" cy="3905250"/>
          </a:xfrm>
          <a:prstGeom prst="rect">
            <a:avLst/>
          </a:prstGeom>
          <a:noFill/>
          <a:ln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365DD-0BB2-D801-F511-75B1BAA32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Models of Disability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48E5D3-8EBF-7F86-A12A-284729C777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8381" y="1742358"/>
            <a:ext cx="10155237" cy="4627179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Charity/pity</a:t>
            </a:r>
          </a:p>
          <a:p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Medical/functional limitation</a:t>
            </a:r>
          </a:p>
          <a:p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Social/environmental </a:t>
            </a:r>
          </a:p>
          <a:p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Disability as an 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identity </a:t>
            </a:r>
          </a:p>
          <a:p>
            <a:endParaRPr lang="en-US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practical considerations: access and functional needs</a:t>
            </a:r>
          </a:p>
          <a:p>
            <a:r>
              <a:rPr lang="en-US" sz="3600" b="1" dirty="0">
                <a:latin typeface="Tahoma"/>
                <a:ea typeface="Tahoma"/>
                <a:cs typeface="Tahoma"/>
              </a:rPr>
              <a:t>What does this person need to communicate or participate?</a:t>
            </a:r>
          </a:p>
        </p:txBody>
      </p:sp>
    </p:spTree>
    <p:extLst>
      <p:ext uri="{BB962C8B-B14F-4D97-AF65-F5344CB8AC3E}">
        <p14:creationId xmlns:p14="http://schemas.microsoft.com/office/powerpoint/2010/main" val="2163552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4FBD4-7EC4-A90B-E5C2-FF19F2695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Etiquette and Language</a:t>
            </a:r>
          </a:p>
        </p:txBody>
      </p:sp>
    </p:spTree>
    <p:extLst>
      <p:ext uri="{BB962C8B-B14F-4D97-AF65-F5344CB8AC3E}">
        <p14:creationId xmlns:p14="http://schemas.microsoft.com/office/powerpoint/2010/main" val="4217612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17CB5-5006-9A72-0184-AD641ABB8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Calibri"/>
              </a:rPr>
              <a:t>Treat</a:t>
            </a:r>
            <a:r>
              <a:rPr kumimoji="0" lang="en-US" sz="36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Calibri"/>
              </a:rPr>
              <a:t>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Calibri"/>
              </a:rPr>
              <a:t>People with Disabilities Respectfully</a:t>
            </a:r>
            <a:endParaRPr lang="en-US">
              <a:latin typeface="Tahoma"/>
              <a:ea typeface="Tahoma"/>
              <a:cs typeface="Tahoma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A214FE-8BB1-539E-D0F8-6A0613ED8B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9159" y="1702842"/>
            <a:ext cx="6806484" cy="5115642"/>
          </a:xfrm>
        </p:spPr>
        <p:txBody>
          <a:bodyPr>
            <a:normAutofit lnSpcReduction="10000"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Acknowledge our differences as you would acknowledge anyone’s, but give us respect and agency, just like you would anybody else. </a:t>
            </a: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Do not talk down to us literally or figuratively. </a:t>
            </a: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Listen attentively and patiently to people who have trouble speaking - never pretend to understand if you don’t</a:t>
            </a: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Speak directly to the person with the disability not their interpreter, attendant or date.</a:t>
            </a: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Just because someone has a disability, do not assume they need help; Rather, ask and then respect their answer</a:t>
            </a:r>
          </a:p>
          <a:p>
            <a:endParaRPr lang="en-US" dirty="0"/>
          </a:p>
        </p:txBody>
      </p:sp>
      <p:pic>
        <p:nvPicPr>
          <p:cNvPr id="5" name="Picture 4" descr="A woman with black hair, in a black suit, holding a cane.">
            <a:extLst>
              <a:ext uri="{FF2B5EF4-FFF2-40B4-BE49-F238E27FC236}">
                <a16:creationId xmlns:a16="http://schemas.microsoft.com/office/drawing/2014/main" id="{EDD3FD13-662A-83F6-6051-CE488DD42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027" y="1466995"/>
            <a:ext cx="3567659" cy="535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363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Talk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About Disability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52305" y="1136253"/>
            <a:ext cx="5443695" cy="5052275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Say the word. </a:t>
            </a:r>
            <a:r>
              <a:rPr lang="en-US" sz="20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“Disability” is not a bad word!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Don’t use euphemisms like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“differently-abled” or “special needs.”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“</a:t>
            </a:r>
            <a:r>
              <a:rPr lang="en-US" sz="20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non-disabled</a:t>
            </a:r>
            <a:r>
              <a:rPr lang="en-US" sz="20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instead of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“able-bodied” or “normal.”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Avoid passive, victim words.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accurate, respectful language.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Instead of “he suffers from cerebral palsy,” use “he </a:t>
            </a:r>
            <a:r>
              <a:rPr lang="en-US" sz="20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</a:t>
            </a:r>
            <a:r>
              <a:rPr lang="en-US" sz="20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cerebral palsy.”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Eliminate common ableist language: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i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Ex: Crazy</a:t>
            </a:r>
            <a:endParaRPr lang="en-US" sz="200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4294967295"/>
          </p:nvPr>
        </p:nvSpPr>
        <p:spPr>
          <a:xfrm>
            <a:off x="6096000" y="1136254"/>
            <a:ext cx="5443695" cy="5052274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Instead of “confined to a wheelchair” or “wheelchair-</a:t>
            </a:r>
            <a:r>
              <a:rPr lang="en-US" sz="20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bound</a:t>
            </a:r>
            <a:r>
              <a:rPr lang="en-US" sz="20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,” use “wheelchair</a:t>
            </a:r>
            <a:r>
              <a:rPr lang="en-US" sz="20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user</a:t>
            </a:r>
            <a:r>
              <a:rPr lang="en-US" sz="20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.”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Avoid referring to “the disabled” in the same way that you would avoid referring to “the Asians,” “the Jews” or “the African-Americans.” Instead, consider using such terms as “</a:t>
            </a:r>
            <a:r>
              <a:rPr lang="en-US" sz="20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disability community</a:t>
            </a:r>
            <a:r>
              <a:rPr lang="en-US" sz="20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or “</a:t>
            </a:r>
            <a:r>
              <a:rPr lang="en-US" sz="20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disability activist</a:t>
            </a:r>
            <a:r>
              <a:rPr lang="en-US" sz="20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.”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Avoid “high-functioning” and “low-functioning” labels.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People with disabilities should not be described as “inspirational” or “courageous” just because they have a disability.</a:t>
            </a:r>
          </a:p>
        </p:txBody>
      </p:sp>
      <p:sp>
        <p:nvSpPr>
          <p:cNvPr id="2" name="Rectangle 1"/>
          <p:cNvSpPr/>
          <p:nvPr/>
        </p:nvSpPr>
        <p:spPr>
          <a:xfrm>
            <a:off x="652305" y="6360176"/>
            <a:ext cx="115396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NCDJ Disability Language Style Guide: 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http://ncdj.org/style-guide/</a:t>
            </a:r>
            <a:endParaRPr lang="en-US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493E22-EDEA-EC48-9BBF-03899D60A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Language Matters</a:t>
            </a:r>
            <a:endParaRPr lang="en-US" sz="32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 descr="A woman wearing a suitjacket and a yellow shirt walking holding a white cane">
            <a:extLst>
              <a:ext uri="{FF2B5EF4-FFF2-40B4-BE49-F238E27FC236}">
                <a16:creationId xmlns:a16="http://schemas.microsoft.com/office/drawing/2014/main" id="{DC3D6B85-B9BF-479F-8D71-9541966E95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220" y="1466995"/>
            <a:ext cx="3731557" cy="4975229"/>
          </a:xfrm>
          <a:prstGeom prst="rect">
            <a:avLst/>
          </a:prstGeom>
          <a:ln w="19050">
            <a:noFill/>
          </a:ln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4B6B6E-AEB1-304E-84EF-934103E22B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39234" y="1840059"/>
            <a:ext cx="7116676" cy="4229100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Some people prefer person-first language – “person with a disability" – and others prefer identity-first language – “disabled person” 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•"/>
            </a:pP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Community preferences </a:t>
            </a:r>
            <a:endParaRPr lang="en-US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800"/>
            </a:pPr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Avoid outdated terms like “handicapped,” “crippled,” or the “R” word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800"/>
            </a:pPr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Ask the person what language they prefer and respect their preference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800"/>
            </a:pPr>
            <a:endParaRPr lang="en-US" sz="280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800"/>
            </a:pPr>
            <a:r>
              <a:rPr lang="en-US" sz="28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Just remember: </a:t>
            </a:r>
            <a:r>
              <a:rPr lang="en-US" sz="28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Ask </a:t>
            </a:r>
          </a:p>
        </p:txBody>
      </p:sp>
    </p:spTree>
    <p:extLst>
      <p:ext uri="{BB962C8B-B14F-4D97-AF65-F5344CB8AC3E}">
        <p14:creationId xmlns:p14="http://schemas.microsoft.com/office/powerpoint/2010/main" val="5990850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7EB40A-BD4F-3B78-9CAC-118F44B3C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C9B0E-F037-E460-E368-940321246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Disability in the Criminal Legal System</a:t>
            </a:r>
          </a:p>
        </p:txBody>
      </p:sp>
    </p:spTree>
    <p:extLst>
      <p:ext uri="{BB962C8B-B14F-4D97-AF65-F5344CB8AC3E}">
        <p14:creationId xmlns:p14="http://schemas.microsoft.com/office/powerpoint/2010/main" val="281033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9DC78-7590-FB3B-60F3-F41D5E37F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294AB-5FF8-F747-52EF-C54BC29D2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Pathways in the System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27F2F8-FFC6-B310-8A62-68B5E81CCD9E}"/>
              </a:ext>
            </a:extLst>
          </p:cNvPr>
          <p:cNvSpPr txBox="1"/>
          <p:nvPr/>
        </p:nvSpPr>
        <p:spPr>
          <a:xfrm>
            <a:off x="1767714" y="1507486"/>
            <a:ext cx="2642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Victimization</a:t>
            </a:r>
          </a:p>
        </p:txBody>
      </p:sp>
      <p:graphicFrame>
        <p:nvGraphicFramePr>
          <p:cNvPr id="4" name="Content Placeholder 4" descr="SmartArt graphic showing a victim's pathway: first contact/investigation, trial/plea agreement, notification, and healing services ">
            <a:extLst>
              <a:ext uri="{FF2B5EF4-FFF2-40B4-BE49-F238E27FC236}">
                <a16:creationId xmlns:a16="http://schemas.microsoft.com/office/drawing/2014/main" id="{D6C03AE7-E858-B094-7EC8-2205E84B14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752581"/>
              </p:ext>
            </p:extLst>
          </p:nvPr>
        </p:nvGraphicFramePr>
        <p:xfrm>
          <a:off x="580254" y="2328983"/>
          <a:ext cx="5017478" cy="4529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14F387D-BA85-F016-A642-640313EAFB15}"/>
              </a:ext>
            </a:extLst>
          </p:cNvPr>
          <p:cNvSpPr txBox="1"/>
          <p:nvPr/>
        </p:nvSpPr>
        <p:spPr>
          <a:xfrm>
            <a:off x="7214561" y="1522098"/>
            <a:ext cx="3554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Accused of Crimes</a:t>
            </a:r>
          </a:p>
        </p:txBody>
      </p:sp>
      <p:graphicFrame>
        <p:nvGraphicFramePr>
          <p:cNvPr id="5" name="Content Placeholder 4" descr="SmartArt graphic showing a defendant's pathway: first contact/investigation, trial/plea agreement, incarceration/community supervision, and transition/reentry">
            <a:extLst>
              <a:ext uri="{FF2B5EF4-FFF2-40B4-BE49-F238E27FC236}">
                <a16:creationId xmlns:a16="http://schemas.microsoft.com/office/drawing/2014/main" id="{B5A3AFCE-F0CF-68DF-8665-43FF45EAFC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1215796"/>
              </p:ext>
            </p:extLst>
          </p:nvPr>
        </p:nvGraphicFramePr>
        <p:xfrm>
          <a:off x="6280155" y="2328982"/>
          <a:ext cx="5422896" cy="4529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222439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3CD67-1D01-884B-8D7C-1FB15472A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5538" y="2495662"/>
            <a:ext cx="8740924" cy="1325880"/>
          </a:xfrm>
        </p:spPr>
        <p:txBody>
          <a:bodyPr>
            <a:noAutofit/>
          </a:bodyPr>
          <a:lstStyle/>
          <a:p>
            <a:r>
              <a:rPr lang="en-US" sz="4000" b="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the Chat</a:t>
            </a:r>
            <a:r>
              <a:rPr lang="en-US" sz="4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br>
              <a:rPr lang="en-US" sz="4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challenges</a:t>
            </a:r>
            <a:r>
              <a:rPr lang="en-US" sz="3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 you think individuals with disabilities face in moving through the criminal legal process?</a:t>
            </a:r>
            <a:endParaRPr lang="en-US" sz="40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2146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9E0265-BF84-421A-98B2-3FE91A601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398" y="141432"/>
            <a:ext cx="6292393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Common Barriers</a:t>
            </a:r>
            <a:endParaRPr lang="en-US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4009674-88AA-4827-9295-9A81B7D8EF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8378" y="1371600"/>
            <a:ext cx="10155237" cy="54864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Attitudinal* 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stigmas, stereotypes, and bias </a:t>
            </a:r>
            <a:endParaRPr lang="en-US" b="1" i="0" u="none" strike="noStrike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Physical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built environments were not made for the disabled community </a:t>
            </a:r>
          </a:p>
          <a:p>
            <a:r>
              <a:rPr 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Communication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not sharing information in ways that can be easily understood </a:t>
            </a:r>
            <a:endParaRPr lang="en-US" b="0" i="0" u="none" strike="noStrike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Environmental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systems, cultures, and practices were constructed without disability in mind </a:t>
            </a:r>
          </a:p>
          <a:p>
            <a:r>
              <a:rPr 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Policy and programmatic 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landscape of existing laws, programs, and services </a:t>
            </a:r>
          </a:p>
          <a:p>
            <a:r>
              <a:rPr 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Socioe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</a:t>
            </a:r>
            <a:r>
              <a:rPr 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omic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limited access to educational and employment opportunities/more likely to live in poverty </a:t>
            </a:r>
            <a:endParaRPr lang="en-US" b="0" i="0" u="none" strike="noStrike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49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D5A43-8B50-0BBA-FBA8-2BB441A44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670AB9-E853-CE8E-7445-4BB4A2FD5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Disability Advocacy:</a:t>
            </a:r>
            <a:br>
              <a:rPr lang="en-US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Breaking Down Barriers</a:t>
            </a:r>
            <a:endParaRPr lang="en-US" sz="36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85E5CD9-3AFA-0BDD-E29E-1435ACC270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8343" y="1699485"/>
            <a:ext cx="10555313" cy="4797109"/>
          </a:xfrm>
        </p:spPr>
        <p:txBody>
          <a:bodyPr>
            <a:normAutofit fontScale="92500" lnSpcReduction="10000"/>
          </a:bodyPr>
          <a:lstStyle/>
          <a:p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Individuals with Disabilities Education Act (IDEA)</a:t>
            </a:r>
          </a:p>
          <a:p>
            <a:pPr lvl="1"/>
            <a:r>
              <a:rPr lang="en-US" sz="3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Child find </a:t>
            </a:r>
          </a:p>
          <a:p>
            <a:pPr lvl="1"/>
            <a:r>
              <a:rPr lang="en-US" sz="3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Free and appropriate education (FAPE)</a:t>
            </a:r>
          </a:p>
          <a:p>
            <a:pPr lvl="1"/>
            <a:r>
              <a:rPr lang="en-US" sz="3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Individualized education programs (IEPs)</a:t>
            </a:r>
            <a:endParaRPr lang="en-US" sz="3200" b="0" i="0" u="none" strike="noStrike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Rehabilitation Act of 1973</a:t>
            </a:r>
          </a:p>
          <a:p>
            <a:pPr lvl="1"/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Anti-discrimination </a:t>
            </a:r>
          </a:p>
          <a:p>
            <a:r>
              <a:rPr lang="en-US" sz="3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Americans with Disabilities Act (ADA)</a:t>
            </a:r>
            <a:r>
              <a:rPr lang="en-US" sz="3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1990</a:t>
            </a:r>
          </a:p>
          <a:p>
            <a:pPr lvl="1"/>
            <a:r>
              <a:rPr lang="en-US" sz="3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Anti-discrimination </a:t>
            </a:r>
          </a:p>
          <a:p>
            <a:pPr lvl="1"/>
            <a:r>
              <a:rPr lang="en-US" sz="3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 Coordinators (Title II) – any public entity with 50+ employees </a:t>
            </a:r>
          </a:p>
        </p:txBody>
      </p:sp>
    </p:spTree>
    <p:extLst>
      <p:ext uri="{BB962C8B-B14F-4D97-AF65-F5344CB8AC3E}">
        <p14:creationId xmlns:p14="http://schemas.microsoft.com/office/powerpoint/2010/main" val="2400738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57D297-F3FB-43C3-A9A7-1D4ABF31B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Today’s 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Facilitator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</a:p>
        </p:txBody>
      </p:sp>
      <p:pic>
        <p:nvPicPr>
          <p:cNvPr id="1026" name="Picture 2" descr="Ariel Simms smiling headshot wearing glasses and a blazer">
            <a:extLst>
              <a:ext uri="{FF2B5EF4-FFF2-40B4-BE49-F238E27FC236}">
                <a16:creationId xmlns:a16="http://schemas.microsoft.com/office/drawing/2014/main" id="{6FA73972-BB07-FCAA-04D0-F92575B94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580" y="1981511"/>
            <a:ext cx="3246307" cy="324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E6E5BF-DFA4-6E9F-11B4-1EEA15CCED30}"/>
              </a:ext>
            </a:extLst>
          </p:cNvPr>
          <p:cNvSpPr txBox="1"/>
          <p:nvPr/>
        </p:nvSpPr>
        <p:spPr>
          <a:xfrm>
            <a:off x="2307846" y="5602477"/>
            <a:ext cx="30717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Ariel Simms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(they/she), President &amp; CEO at RespectAbility</a:t>
            </a:r>
          </a:p>
        </p:txBody>
      </p:sp>
      <p:pic>
        <p:nvPicPr>
          <p:cNvPr id="1028" name="Picture 4" descr="Graciano Petersen smiling headshot">
            <a:extLst>
              <a:ext uri="{FF2B5EF4-FFF2-40B4-BE49-F238E27FC236}">
                <a16:creationId xmlns:a16="http://schemas.microsoft.com/office/drawing/2014/main" id="{A6265B93-78F9-66FB-D4D8-E2C94727C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520" y="1981511"/>
            <a:ext cx="3246307" cy="324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24A6EE-382E-40E7-5CA8-35DCC7B1AA08}"/>
              </a:ext>
            </a:extLst>
          </p:cNvPr>
          <p:cNvSpPr txBox="1"/>
          <p:nvPr/>
        </p:nvSpPr>
        <p:spPr>
          <a:xfrm>
            <a:off x="6616298" y="5602477"/>
            <a:ext cx="3267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Graciano Petersen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(he/him), Senior Director of Talent, Culture and Training at RespectAbility</a:t>
            </a:r>
          </a:p>
        </p:txBody>
      </p:sp>
    </p:spTree>
    <p:extLst>
      <p:ext uri="{BB962C8B-B14F-4D97-AF65-F5344CB8AC3E}">
        <p14:creationId xmlns:p14="http://schemas.microsoft.com/office/powerpoint/2010/main" val="23540880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E592C-988F-F154-7AA2-866196F89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EBB54-1922-68D8-298E-63AC58D20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Rights and Responsibilities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7FE30B-B039-0247-64A8-DF39349220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8381" y="1742358"/>
            <a:ext cx="10155237" cy="4974209"/>
          </a:xfrm>
        </p:spPr>
        <p:txBody>
          <a:bodyPr/>
          <a:lstStyle/>
          <a:p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Rights</a:t>
            </a:r>
          </a:p>
          <a:p>
            <a:pPr lvl="1"/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Effective communication</a:t>
            </a:r>
          </a:p>
          <a:p>
            <a:pPr lvl="1"/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Access to programs and services </a:t>
            </a:r>
          </a:p>
          <a:p>
            <a:pPr marL="457200" lvl="1" indent="0">
              <a:buNone/>
            </a:pPr>
            <a:endParaRPr lang="en-US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1" indent="0">
              <a:buNone/>
            </a:pPr>
            <a:endParaRPr lang="en-US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Responsibilities: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Anti-Discrimination</a:t>
            </a:r>
          </a:p>
          <a:p>
            <a:pPr lvl="1"/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Auxiliary aids and services</a:t>
            </a:r>
          </a:p>
          <a:p>
            <a:pPr lvl="1"/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Reasonable accommodations</a:t>
            </a:r>
          </a:p>
          <a:p>
            <a:endParaRPr lang="en-US" dirty="0"/>
          </a:p>
        </p:txBody>
      </p:sp>
      <p:sp>
        <p:nvSpPr>
          <p:cNvPr id="4" name="Arrow: Down 3" descr="Arrow from Rights to Responsibilities">
            <a:extLst>
              <a:ext uri="{FF2B5EF4-FFF2-40B4-BE49-F238E27FC236}">
                <a16:creationId xmlns:a16="http://schemas.microsoft.com/office/drawing/2014/main" id="{786DDCE3-3A93-5CC5-5B36-A518C3EA2CCB}"/>
              </a:ext>
            </a:extLst>
          </p:cNvPr>
          <p:cNvSpPr/>
          <p:nvPr/>
        </p:nvSpPr>
        <p:spPr>
          <a:xfrm>
            <a:off x="2978331" y="3526972"/>
            <a:ext cx="923109" cy="1045027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0414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4F9CD-B19D-0ACF-3FFF-8DA52C6AB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Initial Considerations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6C8F1-EB02-6801-5FFC-DF11DB32C7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8381" y="1391772"/>
            <a:ext cx="10356755" cy="5219340"/>
          </a:xfrm>
        </p:spPr>
        <p:txBody>
          <a:bodyPr>
            <a:norm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3000" b="1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Does disability even matter?</a:t>
            </a:r>
            <a:r>
              <a:rPr lang="en-US" sz="3000" b="1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​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26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 like any other case or matter</a:t>
            </a:r>
            <a:endParaRPr lang="en-US" sz="2600" b="0" i="0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Asking about disability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​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26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Cannot and should not ask directly 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​</a:t>
            </a:r>
            <a:endParaRPr lang="en-US" sz="3000" b="0" i="0" u="none" strike="noStrike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do I work with a guardian or other supporters?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do I communicate with the person?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I need an expert witness with knowledge about the person’s disability? </a:t>
            </a:r>
            <a:r>
              <a:rPr lang="en-US" sz="30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is the impact of the disability on the potential remedy/outcome? </a:t>
            </a:r>
            <a:endParaRPr lang="en-US" sz="3000" b="0" i="0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6766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0920D41-13EA-4E1A-9B5A-546890794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kern="1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Recognize Your </a:t>
            </a:r>
            <a:r>
              <a:rPr lang="en-US" sz="3200" b="1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US" sz="3200" b="1" kern="1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wn </a:t>
            </a:r>
            <a:r>
              <a:rPr lang="en-US" sz="3200" b="1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3200" b="1" kern="1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mplicit </a:t>
            </a:r>
            <a:r>
              <a:rPr lang="en-US" sz="3200" b="1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en-US" sz="3200" b="1" kern="1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ias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 descr="A woman sitting on a park bench with a guide dog">
            <a:extLst>
              <a:ext uri="{FF2B5EF4-FFF2-40B4-BE49-F238E27FC236}">
                <a16:creationId xmlns:a16="http://schemas.microsoft.com/office/drawing/2014/main" id="{388D4F1E-7A21-7197-C5AF-2382D94C30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65"/>
          <a:stretch/>
        </p:blipFill>
        <p:spPr>
          <a:xfrm>
            <a:off x="566853" y="1803122"/>
            <a:ext cx="4214586" cy="434702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D14C27-571B-4917-8AE4-929C4C4FF4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1262" y="1607742"/>
            <a:ext cx="6439452" cy="4737790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n-US" kern="120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Major</a:t>
            </a:r>
            <a:r>
              <a:rPr lang="en-US" kern="1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u="sng" kern="1200" dirty="0">
                <a:solidFill>
                  <a:srgbClr val="0563C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studies</a:t>
            </a:r>
            <a:r>
              <a:rPr lang="en-US" kern="1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kern="120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have found that people with disabilities are most often viewed through the lens of what we cannot do. </a:t>
            </a:r>
          </a:p>
          <a:p>
            <a:pPr marL="114300" indent="0">
              <a:buNone/>
            </a:pPr>
            <a:endParaRPr lang="en-US" kern="1200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SzPct val="100000"/>
              <a:buNone/>
            </a:pP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 you biased against disabled people?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can find out through 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Project Implicit 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SzPct val="100000"/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buSzPct val="100000"/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8701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C5A9C39-9EAA-48C1-9680-F136AAF24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>
                <a:latin typeface="Tahoma"/>
                <a:ea typeface="Tahoma"/>
                <a:cs typeface="Tahoma"/>
              </a:rPr>
              <a:t>Recognize Ableism: </a:t>
            </a:r>
            <a:br>
              <a:rPr lang="en-US" sz="3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>
                <a:latin typeface="Tahoma"/>
                <a:ea typeface="Tahoma"/>
                <a:cs typeface="Tahoma"/>
              </a:rPr>
              <a:t>What Can You Do?</a:t>
            </a:r>
          </a:p>
        </p:txBody>
      </p:sp>
      <p:pic>
        <p:nvPicPr>
          <p:cNvPr id="4" name="Picture 3" descr="A woman with black hair, wearing a purple dress, in a wheelchair sitting at the edge of a staircase.">
            <a:extLst>
              <a:ext uri="{FF2B5EF4-FFF2-40B4-BE49-F238E27FC236}">
                <a16:creationId xmlns:a16="http://schemas.microsoft.com/office/drawing/2014/main" id="{D962961D-F388-4E9D-B337-FD10E5B3F2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41" t="3734" r="23589" b="5128"/>
          <a:stretch/>
        </p:blipFill>
        <p:spPr>
          <a:xfrm>
            <a:off x="404729" y="1621798"/>
            <a:ext cx="3536626" cy="46919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2A0F49-C348-4D56-9F73-FEE821C42278}"/>
              </a:ext>
            </a:extLst>
          </p:cNvPr>
          <p:cNvSpPr txBox="1"/>
          <p:nvPr/>
        </p:nvSpPr>
        <p:spPr>
          <a:xfrm>
            <a:off x="4398642" y="1339409"/>
            <a:ext cx="756923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you enter a building that does not have a doorway or bathroom accessible to someone who uses a wheelchair, do you recognize it as an ableist choice, and advocate for a solution?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 virtual public meeting is happening over Zoom without free instant captioning turned on – so people who are Deaf and/or hard of hearing can participate – do you ask them to click on the button to enable accessibility?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Once you look for ableism, you will realize it is everywhere.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Recognizing it is the first step to </a:t>
            </a:r>
            <a:r>
              <a:rPr lang="en-US" sz="2400" b="1" u="sng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dismantl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ing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it. </a:t>
            </a:r>
            <a:endParaRPr kumimoji="0" lang="en-US" sz="21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2698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F2B5E-539A-7F96-4DF1-9DC2C3A17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08CD1-C1CB-47AB-FCF1-F7EDE0BCB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4284" y="2413204"/>
            <a:ext cx="8903431" cy="1325880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Access and Communication</a:t>
            </a:r>
          </a:p>
        </p:txBody>
      </p:sp>
    </p:spTree>
    <p:extLst>
      <p:ext uri="{BB962C8B-B14F-4D97-AF65-F5344CB8AC3E}">
        <p14:creationId xmlns:p14="http://schemas.microsoft.com/office/powerpoint/2010/main" val="10530639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713144-8977-4659-ABEE-3038E395E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Partner with and Learn from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roups Led by 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eople with Disabilities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8CF44F-EFAE-B849-BC86-21BC7A35284D}"/>
              </a:ext>
            </a:extLst>
          </p:cNvPr>
          <p:cNvSpPr/>
          <p:nvPr/>
        </p:nvSpPr>
        <p:spPr>
          <a:xfrm>
            <a:off x="502192" y="1810384"/>
            <a:ext cx="628972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People with disabilities know what solutions work for them!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Now we must be much more intersectional, get past the medical model of disability, and move toward a model that focuses on inclusivity, intersectionality, and eliminating the barriers created by societal choices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These solutions must be led by people with diverse identities, backgrounds, and disabilities</a:t>
            </a:r>
          </a:p>
        </p:txBody>
      </p:sp>
      <p:pic>
        <p:nvPicPr>
          <p:cNvPr id="5" name="Picture 4" descr="RespectAbility's department leaders pose for a photo in Los Angeles with the Hollywood sign in the distance">
            <a:extLst>
              <a:ext uri="{FF2B5EF4-FFF2-40B4-BE49-F238E27FC236}">
                <a16:creationId xmlns:a16="http://schemas.microsoft.com/office/drawing/2014/main" id="{BDDCCC74-807C-CF48-F3CE-E2D1D4071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4483" y="2265761"/>
            <a:ext cx="4645325" cy="309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62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F4B727B-21CA-4A29-A231-2ED59301B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Tahoma"/>
                <a:ea typeface="Tahoma"/>
                <a:cs typeface="Tahoma"/>
              </a:rPr>
              <a:t>Make </a:t>
            </a:r>
            <a:r>
              <a:rPr lang="en-US" sz="3600" dirty="0">
                <a:latin typeface="Tahoma"/>
                <a:ea typeface="Tahoma"/>
                <a:cs typeface="Tahoma"/>
              </a:rPr>
              <a:t>It Accessible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B049B6-B72B-47A3-AD44-C8C8B430814C}"/>
              </a:ext>
            </a:extLst>
          </p:cNvPr>
          <p:cNvSpPr/>
          <p:nvPr/>
        </p:nvSpPr>
        <p:spPr>
          <a:xfrm>
            <a:off x="640622" y="1247920"/>
            <a:ext cx="10910756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something is accessible, your target audience can: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Participate 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Understand 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Engage or take action</a:t>
            </a:r>
          </a:p>
          <a:p>
            <a:pPr lvl="1"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Common types of access needs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Physical/mobility access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Sensory access (auditory, visual, olfactory, and environmental stimulation) 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Cognitive access 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Communication access</a:t>
            </a:r>
            <a:r>
              <a:rPr lang="en-US" sz="2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including language considerations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7501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9E0265-BF84-421A-98B2-3FE91A601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 from Universal Design</a:t>
            </a:r>
            <a:endParaRPr lang="en-US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4009674-88AA-4827-9295-9A81B7D8EF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8378" y="1690777"/>
            <a:ext cx="10155237" cy="4572000"/>
          </a:xfrm>
        </p:spPr>
        <p:txBody>
          <a:bodyPr>
            <a:norm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Originated in architecture/physical design</a:t>
            </a:r>
          </a:p>
          <a:p>
            <a:pPr marL="742950" lvl="1" indent="-285750" rtl="0" fontAlgn="base"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Now adapted for many fields</a:t>
            </a:r>
          </a:p>
          <a:p>
            <a:pPr marL="457200" lvl="1" indent="0" rtl="0" fontAlgn="base">
              <a:spcBef>
                <a:spcPts val="500"/>
              </a:spcBef>
              <a:spcAft>
                <a:spcPts val="0"/>
              </a:spcAft>
              <a:buNone/>
            </a:pPr>
            <a:endParaRPr lang="en-US" sz="3200" b="0" i="0" u="none" strike="noStrike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b="1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key principles </a:t>
            </a:r>
          </a:p>
          <a:p>
            <a:pPr marL="742950" lvl="1" indent="-285750" rtl="0" fontAlgn="base"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Equitable use</a:t>
            </a:r>
          </a:p>
          <a:p>
            <a:pPr marL="742950" lvl="1" indent="-285750" rtl="0" fontAlgn="base"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Flexible use</a:t>
            </a:r>
          </a:p>
          <a:p>
            <a:pPr marL="742950" lvl="1" indent="-285750" rtl="0" fontAlgn="base"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Simple and intuitive use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  <a:p>
            <a:endParaRPr lang="en-US" sz="3600" b="0" i="0" u="none" strike="noStrike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714528-3AC6-E39D-40A7-1273EE7D9931}"/>
              </a:ext>
            </a:extLst>
          </p:cNvPr>
          <p:cNvSpPr txBox="1"/>
          <p:nvPr/>
        </p:nvSpPr>
        <p:spPr>
          <a:xfrm>
            <a:off x="6095996" y="3646676"/>
            <a:ext cx="541020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Perceptible information</a:t>
            </a:r>
          </a:p>
          <a:p>
            <a:pPr marL="2286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Tolerance for error</a:t>
            </a:r>
          </a:p>
          <a:p>
            <a:pPr marL="2286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 physical effort</a:t>
            </a:r>
          </a:p>
          <a:p>
            <a:pPr marL="2286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Size and space for approach/use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822105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F4B727B-21CA-4A29-A231-2ED59301B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Tahoma"/>
                <a:ea typeface="Tahoma"/>
                <a:cs typeface="Tahoma"/>
              </a:rPr>
              <a:t>Meeting Individual Needs</a:t>
            </a:r>
            <a:endParaRPr lang="en-US" sz="3600" dirty="0">
              <a:latin typeface="Tahoma"/>
              <a:ea typeface="Tahoma"/>
              <a:cs typeface="Tahoma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B049B6-B72B-47A3-AD44-C8C8B430814C}"/>
              </a:ext>
            </a:extLst>
          </p:cNvPr>
          <p:cNvSpPr/>
          <p:nvPr/>
        </p:nvSpPr>
        <p:spPr>
          <a:xfrm>
            <a:off x="757369" y="1466995"/>
            <a:ext cx="10377356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something is accessible, your target audience can: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Participate 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Understand 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Engage or take action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en-US" sz="3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Meeting individual needs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Reasonable accommodations/modifications  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Auxiliary aids and services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3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840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DE5EE-6AE1-C036-27C3-CC6B2A3F4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Effective Communication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CB1433-523E-8A3C-3A5C-AA7A023CCC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8381" y="1742359"/>
            <a:ext cx="10155237" cy="4588772"/>
          </a:xfrm>
        </p:spPr>
        <p:txBody>
          <a:bodyPr/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Effective communication</a:t>
            </a:r>
          </a:p>
          <a:p>
            <a:pPr lvl="1"/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Communication with persons with disabilities that is just as effective as with persons without disabilities</a:t>
            </a:r>
          </a:p>
          <a:p>
            <a:pPr lvl="1"/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Communication disabilities</a:t>
            </a:r>
          </a:p>
          <a:p>
            <a:pPr lvl="1"/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Disabilities that impact seeing, hearing, speaking, writing, reading, understanding or any other trait or activity required for communicating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870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 We Are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3451" y="1829587"/>
            <a:ext cx="4471741" cy="3881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RespectAbility</a:t>
            </a:r>
            <a:r>
              <a:rPr lang="en-US" sz="2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is a diverse, disability-led nonprofit. Our mission is to </a:t>
            </a:r>
            <a:r>
              <a:rPr lang="en-US" sz="2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fight stigmas and advance opportunities</a:t>
            </a:r>
            <a:r>
              <a:rPr lang="en-US" sz="2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so people with disabilities can </a:t>
            </a:r>
            <a:r>
              <a:rPr lang="en-US" sz="2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fully participate</a:t>
            </a:r>
            <a:r>
              <a:rPr lang="en-US" sz="2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all aspects of community. </a:t>
            </a:r>
          </a:p>
        </p:txBody>
      </p:sp>
      <p:pic>
        <p:nvPicPr>
          <p:cNvPr id="11" name="Picture 11" descr="A group of people, with and without disabilities, behind a tab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4611" y="1829587"/>
            <a:ext cx="6694311" cy="403442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F0066-A1F5-6EA4-1E1F-669DE47B6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Legal Responsibilities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240B83-E9B6-C1EC-75C7-14B7D6C375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8381" y="1742359"/>
            <a:ext cx="10155237" cy="4588772"/>
          </a:xfrm>
        </p:spPr>
        <p:txBody>
          <a:bodyPr/>
          <a:lstStyle/>
          <a:p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Provide auxiliary aids and services 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individuals with disabilities, typically upon request </a:t>
            </a:r>
          </a:p>
          <a:p>
            <a:pPr lvl="1"/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be prepared to do so ahead of time </a:t>
            </a:r>
          </a:p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Both written and face-to-face communication </a:t>
            </a:r>
          </a:p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Primary consideration must be given to the individual’s choice of aid or service</a:t>
            </a:r>
          </a:p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Make information available about accessible services, activities, and facilities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6799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6A810-F22B-B205-DE89-BBC8C5C34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Tahoma"/>
                <a:ea typeface="Lato"/>
                <a:cs typeface="Calibri Light"/>
              </a:rPr>
              <a:t>Auxiliary Aids and Services</a:t>
            </a:r>
            <a:r>
              <a:rPr lang="en-US" sz="3600" b="0">
                <a:latin typeface="Tahoma"/>
                <a:ea typeface="Lato"/>
                <a:cs typeface="Calibri Light"/>
              </a:rPr>
              <a:t> </a:t>
            </a:r>
            <a:endParaRPr lang="en-US" sz="3600">
              <a:latin typeface="Tahoma"/>
              <a:ea typeface="Lato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928EE0-3ED5-CFF5-7DBA-98801C8FFB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8381" y="1742358"/>
            <a:ext cx="10155237" cy="47194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>
                <a:latin typeface="Tahoma"/>
                <a:ea typeface="Lato"/>
                <a:cs typeface="Calibri"/>
              </a:rPr>
              <a:t>Devices or services that enable effective communication for people with disabilities </a:t>
            </a:r>
            <a:endParaRPr lang="en-US" sz="3600" dirty="0">
              <a:solidFill>
                <a:srgbClr val="808080"/>
              </a:solidFill>
              <a:latin typeface="Tahoma"/>
              <a:ea typeface="Lato"/>
              <a:cs typeface="Calibri"/>
            </a:endParaRPr>
          </a:p>
          <a:p>
            <a:r>
              <a:rPr lang="en-US" sz="3600" dirty="0">
                <a:latin typeface="Tahoma"/>
                <a:ea typeface="Lato"/>
                <a:cs typeface="Calibri"/>
              </a:rPr>
              <a:t>Examples</a:t>
            </a:r>
            <a:endParaRPr lang="en-US" sz="3600" dirty="0">
              <a:solidFill>
                <a:srgbClr val="808080"/>
              </a:solidFill>
              <a:latin typeface="Tahoma"/>
              <a:ea typeface="Lato"/>
              <a:cs typeface="Calibri"/>
            </a:endParaRPr>
          </a:p>
          <a:p>
            <a:pPr lvl="1"/>
            <a:r>
              <a:rPr lang="en-US" sz="2800" dirty="0">
                <a:latin typeface="Tahoma"/>
                <a:ea typeface="Lato"/>
                <a:cs typeface="Calibri"/>
              </a:rPr>
              <a:t>Qualified interpreters</a:t>
            </a:r>
            <a:endParaRPr lang="en-US" sz="2800" dirty="0">
              <a:solidFill>
                <a:srgbClr val="808080"/>
              </a:solidFill>
              <a:latin typeface="Tahoma"/>
              <a:ea typeface="Lato"/>
              <a:cs typeface="Calibri"/>
            </a:endParaRPr>
          </a:p>
          <a:p>
            <a:pPr lvl="1"/>
            <a:r>
              <a:rPr lang="en-US" sz="2800" dirty="0">
                <a:latin typeface="Tahoma"/>
                <a:ea typeface="Lato"/>
                <a:cs typeface="Calibri"/>
              </a:rPr>
              <a:t>Screen readers</a:t>
            </a:r>
            <a:endParaRPr lang="en-US" sz="2800" dirty="0">
              <a:solidFill>
                <a:srgbClr val="808080"/>
              </a:solidFill>
              <a:latin typeface="Tahoma"/>
              <a:ea typeface="Lato"/>
              <a:cs typeface="Calibri"/>
            </a:endParaRPr>
          </a:p>
          <a:p>
            <a:pPr lvl="1"/>
            <a:r>
              <a:rPr lang="en-US" sz="2800" dirty="0">
                <a:latin typeface="Tahoma"/>
                <a:ea typeface="Lato"/>
                <a:cs typeface="Calibri"/>
              </a:rPr>
              <a:t>Videotext displays</a:t>
            </a:r>
            <a:endParaRPr lang="en-US" sz="2800" dirty="0">
              <a:solidFill>
                <a:srgbClr val="808080"/>
              </a:solidFill>
              <a:latin typeface="Tahoma"/>
              <a:ea typeface="Lato"/>
              <a:cs typeface="Calibri"/>
            </a:endParaRPr>
          </a:p>
          <a:p>
            <a:pPr lvl="1"/>
            <a:r>
              <a:rPr lang="en-US" sz="2800" dirty="0">
                <a:latin typeface="Tahoma"/>
                <a:ea typeface="Lato"/>
                <a:cs typeface="Calibri"/>
              </a:rPr>
              <a:t>Assistive listening devices</a:t>
            </a:r>
            <a:endParaRPr lang="en-US" sz="2800" dirty="0">
              <a:solidFill>
                <a:srgbClr val="808080"/>
              </a:solidFill>
              <a:latin typeface="Tahoma"/>
              <a:ea typeface="Lato"/>
              <a:cs typeface="Calibri"/>
            </a:endParaRPr>
          </a:p>
          <a:p>
            <a:pPr lvl="1"/>
            <a:r>
              <a:rPr lang="en-US" sz="2800" dirty="0">
                <a:latin typeface="Tahoma"/>
                <a:ea typeface="Lato"/>
                <a:cs typeface="Calibri"/>
              </a:rPr>
              <a:t>Captioning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/CART services</a:t>
            </a:r>
          </a:p>
          <a:p>
            <a:pPr lvl="1"/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Text-to-speech software </a:t>
            </a:r>
          </a:p>
        </p:txBody>
      </p:sp>
    </p:spTree>
    <p:extLst>
      <p:ext uri="{BB962C8B-B14F-4D97-AF65-F5344CB8AC3E}">
        <p14:creationId xmlns:p14="http://schemas.microsoft.com/office/powerpoint/2010/main" val="40971351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50438-3233-B6FC-2184-FC4C4A64A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Examples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079DF0-9B4E-2F68-6821-F308A699D6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8381" y="1466996"/>
            <a:ext cx="10155237" cy="5029598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Individual who is blind – needs to complete forms</a:t>
            </a:r>
          </a:p>
          <a:p>
            <a:pPr lvl="1"/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Possible auxiliary aids and services: qualified reader; screen reader/digital forms; Braille materials </a:t>
            </a:r>
          </a:p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Individual who is hard of hearing – needs to be interviewed </a:t>
            </a:r>
          </a:p>
          <a:p>
            <a:pPr lvl="1"/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CART; assistive listening device; ASL interpreter </a:t>
            </a:r>
          </a:p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Individual with intellectual disability – needs to review a restitution agreement </a:t>
            </a:r>
          </a:p>
          <a:p>
            <a:pPr lvl="1"/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Plain language version; explanation; support person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9912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A4917-4231-4CD6-D0DE-6141C4680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Asking the Right Questions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E09651-4A1C-68A2-4669-88B914FD87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8381" y="1466994"/>
            <a:ext cx="10155237" cy="5090113"/>
          </a:xfrm>
        </p:spPr>
        <p:txBody>
          <a:bodyPr>
            <a:norm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we work together, there will be a lot of forms and documents. Is there anything I can do to help you better read or understand these documents?</a:t>
            </a:r>
            <a:r>
              <a:rPr lang="en-US" sz="2800" b="0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There may be a lot of complex legal terms and words that we might use. What is the best way for me to explain these words?</a:t>
            </a:r>
            <a:r>
              <a:rPr lang="en-US" sz="2800" b="0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There may be times when you need something to participate in our program/service. What is the easiest way for you to ask for what you might need?</a:t>
            </a:r>
            <a:endParaRPr lang="en-US" sz="2800" b="0" i="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0217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9CBEC-97A1-BA18-13E2-6ED60F2E4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Communication Tips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1AB960-FB0B-7A86-A4A8-208AF7A204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150" y="1434644"/>
            <a:ext cx="11436722" cy="5249572"/>
          </a:xfrm>
        </p:spPr>
        <p:txBody>
          <a:bodyPr>
            <a:normAutofit lnSpcReduction="10000"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 how the person best communicates</a:t>
            </a:r>
            <a:r>
              <a:rPr lang="en-US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Limit distractions (e.g., no hallway discussions)</a:t>
            </a:r>
            <a:r>
              <a:rPr lang="en-US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​ and f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 an environment where the person feels comfortable</a:t>
            </a:r>
            <a:r>
              <a:rPr lang="en-US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 patient and willing to repeat information </a:t>
            </a:r>
            <a:r>
              <a:rPr lang="en-US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visual or other communication aids  </a:t>
            </a:r>
            <a:r>
              <a:rPr lang="en-US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Check for understanding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Modify common forms (e.g., 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nlarge fonts (14+); simplify legal jargon)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Discuss appropriate courtroom behavior and attire in detail—consider using a social story</a:t>
            </a:r>
            <a:r>
              <a:rPr lang="en-US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Communicate lengths of time in a concrete way</a:t>
            </a:r>
            <a:r>
              <a:rPr lang="en-US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Simplify complex words or phrases without destroying meaning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9695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656FDC-24A3-44BB-8520-D1BA527B5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Continue Your Disability Inclusion Journey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0CC3431-8D3E-43EE-B01A-6BF2CBD0AD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2746" y="1756213"/>
            <a:ext cx="5964310" cy="4229100"/>
          </a:xfrm>
        </p:spPr>
        <p:txBody>
          <a:bodyPr/>
          <a:lstStyle/>
          <a:p>
            <a:pPr marL="114300" indent="0">
              <a:buNone/>
            </a:pP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Continue your learning with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RespectAbility’s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Disability Training &amp; Speakers Bureau: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57428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Disability 101: Ensuring Best Practices in Disability Inclusion</a:t>
            </a:r>
            <a:endParaRPr lang="en-US" sz="2000" b="0" i="0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57428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Best Practices: Recruitment and Retention</a:t>
            </a:r>
            <a:endParaRPr lang="en-US" sz="2000" b="0" i="0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57428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Creating a Welcoming, Inclusive and Accessible Organization</a:t>
            </a:r>
            <a:endParaRPr lang="en-US" sz="2000" b="0" i="0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57428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Ensuring Accessible In-Person and Virtual Events</a:t>
            </a:r>
            <a:endParaRPr lang="en-US" sz="2000" b="0" i="0" u="none" strike="noStrike" dirty="0">
              <a:solidFill>
                <a:srgbClr val="57428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57428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Living with a Disability in an Inaccessible World</a:t>
            </a:r>
            <a:endParaRPr lang="en-US" sz="2000" b="0" i="0" u="none" strike="noStrike" dirty="0">
              <a:solidFill>
                <a:srgbClr val="57428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57428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/>
              </a:rPr>
              <a:t>Mental Health &amp; Wellness in the Workplace</a:t>
            </a:r>
            <a:endParaRPr lang="en-US" sz="2000" b="0" i="0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57428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8"/>
              </a:rPr>
              <a:t>Disability Inclusion in Philanthropy</a:t>
            </a:r>
            <a:endParaRPr lang="en-US" sz="2000" b="0" i="0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000" b="0" i="0" dirty="0">
              <a:solidFill>
                <a:srgbClr val="000000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sz="2000" b="0" i="0" dirty="0">
              <a:solidFill>
                <a:srgbClr val="000000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15113A-51B8-470E-BB90-801D1023F350}"/>
              </a:ext>
            </a:extLst>
          </p:cNvPr>
          <p:cNvSpPr txBox="1"/>
          <p:nvPr/>
        </p:nvSpPr>
        <p:spPr>
          <a:xfrm>
            <a:off x="6950143" y="4744674"/>
            <a:ext cx="4082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Email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9"/>
              </a:rPr>
              <a:t>JakeS@RespectAbility.org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for more information</a:t>
            </a:r>
          </a:p>
        </p:txBody>
      </p:sp>
      <p:pic>
        <p:nvPicPr>
          <p:cNvPr id="2050" name="Picture 2" descr="headshots of eight diverse people with disabilities. logo for Disability Training &amp; Consulting bureau. Text: &quot;Nothing Without Us.&quot;">
            <a:extLst>
              <a:ext uri="{FF2B5EF4-FFF2-40B4-BE49-F238E27FC236}">
                <a16:creationId xmlns:a16="http://schemas.microsoft.com/office/drawing/2014/main" id="{4FAE36DB-5C19-84C0-ABF3-3BE79643A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593" y="1791668"/>
            <a:ext cx="5256666" cy="262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9419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9E0265-BF84-421A-98B2-3FE91A601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Equity and Access Webinar Series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4009674-88AA-4827-9295-9A81B7D8EF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8378" y="1210780"/>
            <a:ext cx="10155237" cy="4229100"/>
          </a:xfrm>
        </p:spPr>
        <p:txBody>
          <a:bodyPr>
            <a:normAutofit/>
          </a:bodyPr>
          <a:lstStyle/>
          <a:p>
            <a:r>
              <a:rPr lang="en-US" sz="21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Disability 101</a:t>
            </a:r>
          </a:p>
          <a:p>
            <a:r>
              <a:rPr lang="en-US" sz="21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Disability History </a:t>
            </a:r>
          </a:p>
          <a:p>
            <a:r>
              <a:rPr lang="en-US" sz="21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to Ensure Accessible Events </a:t>
            </a:r>
          </a:p>
          <a:p>
            <a:r>
              <a:rPr lang="en-US" sz="21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to Recruit, Accommodate and Promote People with Disabilities for Paid Employment, Volunteer Leadership and Board Positions </a:t>
            </a:r>
          </a:p>
          <a:p>
            <a:r>
              <a:rPr lang="en-US" sz="21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to Ensure A Welcoming Lexicon and Inclusive Storytelling</a:t>
            </a:r>
          </a:p>
          <a:p>
            <a:r>
              <a:rPr lang="en-US" sz="21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to Ensure Accessible Websites, Social Media and Inclusive Photos </a:t>
            </a:r>
          </a:p>
          <a:p>
            <a:r>
              <a:rPr lang="en-US" sz="21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Premium Skills Workshop in Social Media Accessibility </a:t>
            </a:r>
          </a:p>
          <a:p>
            <a:r>
              <a:rPr lang="en-US" sz="21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to Ensure Legal Rights and Compliance Obligations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B532F3-A44B-4BAB-BDBF-18DBBB87F803}"/>
              </a:ext>
            </a:extLst>
          </p:cNvPr>
          <p:cNvSpPr/>
          <p:nvPr/>
        </p:nvSpPr>
        <p:spPr>
          <a:xfrm>
            <a:off x="680716" y="4919008"/>
            <a:ext cx="1083055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Watch Recordings, Download Transcripts and PowerPoints: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https://www.respectability.org/accessibility-webinars/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64425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MORE INFORMATION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521200" y="4021727"/>
            <a:ext cx="7294563" cy="2588169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Libre Baskerville" panose="02000000000000000000"/>
              </a:rPr>
              <a:t>Ariel Simms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Libre Baskerville" panose="02000000000000000000"/>
              </a:rPr>
              <a:t>, President and Chief Executive Officer,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Libre Baskerville" panose="02000000000000000000"/>
                <a:hlinkClick r:id="rId3"/>
              </a:rPr>
              <a:t>ArielS@RespectAbility.org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Libre Baskerville" panose="02000000000000000000"/>
            </a:endParaRPr>
          </a:p>
          <a:p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Graciano Petersen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Senior Director of Talent, Culture and Training at RespectAbility: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GracianoP@RespectAbility.org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Libre Baskerville" panose="02000000000000000000"/>
            </a:endParaRPr>
          </a:p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Libre Baskerville" panose="02000000000000000000"/>
            </a:endParaRPr>
          </a:p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Libre Baskerville" panose="02000000000000000000"/>
              </a:rPr>
              <a:t>Jake Stimell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Libre Baskerville" panose="02000000000000000000"/>
              </a:rPr>
              <a:t>, Disability Training &amp; Consulting Bureau Associate: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Libre Baskerville" panose="02000000000000000000"/>
                <a:hlinkClick r:id="rId5"/>
              </a:rPr>
              <a:t>JakeS@RespectAbility.org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Libre Baskerville" panose="02000000000000000000"/>
            </a:endParaRPr>
          </a:p>
          <a:p>
            <a:endParaRPr lang="en-US" dirty="0">
              <a:sym typeface="Libre Baskerville" panose="02000000000000000000"/>
            </a:endParaRPr>
          </a:p>
        </p:txBody>
      </p:sp>
      <p:pic>
        <p:nvPicPr>
          <p:cNvPr id="14" name="Picture Placeholder 13" descr="Three photos of people with disabilities at work and at events">
            <a:extLst>
              <a:ext uri="{FF2B5EF4-FFF2-40B4-BE49-F238E27FC236}">
                <a16:creationId xmlns:a16="http://schemas.microsoft.com/office/drawing/2014/main" id="{E148D850-FF7A-712B-0089-21EAF90A990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31" b="27931"/>
          <a:stretch/>
        </p:blipFill>
        <p:spPr>
          <a:xfrm>
            <a:off x="-161109" y="28249"/>
            <a:ext cx="12514217" cy="310694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365DD-0BB2-D801-F511-75B1BAA32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Today’s Learning Objectives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48E5D3-8EBF-7F86-A12A-284729C777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1702" y="1563077"/>
            <a:ext cx="11088596" cy="5153491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0" indent="0">
              <a:buNone/>
            </a:pP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the end of the session, legal professionals will be able to: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solidFill>
                  <a:srgbClr val="242424"/>
                </a:solidFill>
                <a:effectLst/>
                <a:latin typeface="Tahoma" panose="020B060403050404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Explain the concept of disability, including both legal definitions of disability as well as disability as an intersectional identity 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solidFill>
                  <a:srgbClr val="242424"/>
                </a:solidFill>
                <a:effectLst/>
                <a:latin typeface="Tahoma" panose="020B060403050404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Utilize language and terminology generally preferred by those with disabilities, as well as the broader disability advocacy movement 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solidFill>
                  <a:srgbClr val="242424"/>
                </a:solidFill>
                <a:effectLst/>
                <a:latin typeface="Tahoma" panose="020B060403050404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Describe highlights of the disability advocacy movement and disability rights landscape in the United States 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solidFill>
                  <a:srgbClr val="242424"/>
                </a:solidFill>
                <a:effectLst/>
                <a:latin typeface="Tahoma" panose="020B060403050404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Articulate the basic rights of disabled individuals participating in the criminal legal process 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solidFill>
                  <a:srgbClr val="242424"/>
                </a:solidFill>
                <a:effectLst/>
                <a:latin typeface="Tahoma" panose="020B060403050404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Implement 5 actions to support access, effective communication, and broader disability inclusion efforts, including in their office, agency, and/or firm practices  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solidFill>
                  <a:srgbClr val="242424"/>
                </a:solidFill>
                <a:effectLst/>
                <a:latin typeface="Tahoma" panose="020B0604030504040204" pitchFamily="34" charset="0"/>
                <a:ea typeface="Century Gothic" panose="020B0502020202020204" pitchFamily="34" charset="0"/>
                <a:cs typeface="Times New Roman" panose="02020603050405020304" pitchFamily="18" charset="0"/>
              </a:rPr>
              <a:t>Name at least 3 resources that can support them in their work with disabled individuals and clients 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327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3CD67-1D01-884B-8D7C-1FB15472A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Share in the Chat</a:t>
            </a:r>
            <a:r>
              <a:rPr lang="en-US" sz="4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br>
              <a:rPr lang="en-US" sz="4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would you define 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disability</a:t>
            </a:r>
            <a:r>
              <a:rPr lang="en-US" sz="4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68240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 eaLnBrk="1" latinLnBrk="0" hangingPunct="1"/>
            <a:r>
              <a:rPr lang="en-US" b="1" kern="120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Defining </a:t>
            </a:r>
            <a:r>
              <a:rPr lang="en-US" kern="120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Disability</a:t>
            </a:r>
            <a:endParaRPr lang="en-US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5" descr="Types of Disabilities&#10;Type of Disability among workers with a disability: 2017&#10;Ambulatory: 34.4%&#10;Hearing: 31.1%&#10;Cognitive: 29.2%&#10;Vision: 21.5%&#10;Independent Living: 16.4%&#10;Self-care: 7.5%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136" y="1466995"/>
            <a:ext cx="3951111" cy="41971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08173" y="1864773"/>
            <a:ext cx="6277691" cy="34163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Americans with Disabilities Act (the “ADA”) defines disability as “</a:t>
            </a:r>
            <a:r>
              <a:rPr lang="en-US" sz="2400" b="1">
                <a:solidFill>
                  <a:srgbClr val="E899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physical or mental impairment that substantially limits one or more major life activities</a:t>
            </a:r>
            <a:r>
              <a:rPr lang="en-US" sz="2400">
                <a:solidFill>
                  <a:srgbClr val="E8992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en-US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</a:p>
          <a:p>
            <a:endParaRPr lang="en-US" sz="24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Major life activities include such activities as caring for oneself, performing manual tasks, walking, seeing, hearing, speaking, breathing, learning, and working.</a:t>
            </a:r>
          </a:p>
        </p:txBody>
      </p:sp>
      <p:cxnSp>
        <p:nvCxnSpPr>
          <p:cNvPr id="18" name="Straight Arrow Connector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66105" y="5701092"/>
            <a:ext cx="3951611" cy="3510"/>
          </a:xfrm>
          <a:prstGeom prst="straightConnector1">
            <a:avLst/>
          </a:prstGeom>
          <a:ln w="57150">
            <a:solidFill>
              <a:srgbClr val="F2A6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Disabilities are…</a:t>
            </a:r>
          </a:p>
        </p:txBody>
      </p:sp>
      <p:sp>
        <p:nvSpPr>
          <p:cNvPr id="18" name="Rectangle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85733" y="1987973"/>
            <a:ext cx="3222978" cy="581378"/>
          </a:xfrm>
          <a:prstGeom prst="rect">
            <a:avLst/>
          </a:prstGeom>
          <a:solidFill>
            <a:srgbClr val="F5F5F5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44933" y="1987973"/>
            <a:ext cx="3222978" cy="581378"/>
          </a:xfrm>
          <a:prstGeom prst="rect">
            <a:avLst/>
          </a:prstGeom>
          <a:solidFill>
            <a:srgbClr val="F5F5F5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6533" y="1987973"/>
            <a:ext cx="3222978" cy="581378"/>
          </a:xfrm>
          <a:prstGeom prst="rect">
            <a:avLst/>
          </a:prstGeom>
          <a:solidFill>
            <a:srgbClr val="F5F5F5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5269" y="2093616"/>
            <a:ext cx="3070691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Temporary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and 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Permanent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60095" y="2093616"/>
            <a:ext cx="3070691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Apparent 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Nonapparent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40273" y="2093616"/>
            <a:ext cx="3240024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Birth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or 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Acquired Later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" name="Straight Arrow Connecto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27743" y="6143766"/>
            <a:ext cx="3225023" cy="10698"/>
          </a:xfrm>
          <a:prstGeom prst="straightConnector1">
            <a:avLst/>
          </a:prstGeom>
          <a:ln w="57150">
            <a:solidFill>
              <a:srgbClr val="F2A6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3" descr="John Lawson, an actor with prosthetic hands, holding an umbrella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6533" y="2570463"/>
            <a:ext cx="3222977" cy="3553776"/>
          </a:xfrm>
          <a:prstGeom prst="rect">
            <a:avLst/>
          </a:prstGeom>
        </p:spPr>
      </p:pic>
      <p:pic>
        <p:nvPicPr>
          <p:cNvPr id="14" name="Picture 14" descr="A mother with a young boy and girl smiling together."/>
          <p:cNvPicPr>
            <a:picLocks noChangeAspect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4385733" y="2569865"/>
            <a:ext cx="3225800" cy="3542593"/>
          </a:xfrm>
          <a:prstGeom prst="rect">
            <a:avLst/>
          </a:prstGeom>
        </p:spPr>
      </p:pic>
      <p:pic>
        <p:nvPicPr>
          <p:cNvPr id="15" name="Picture 15" descr="Kewon Vines smiling for the camera. Kewon is a little person"/>
          <p:cNvPicPr>
            <a:picLocks noChangeAspect="1"/>
          </p:cNvPicPr>
          <p:nvPr/>
        </p:nvPicPr>
        <p:blipFill rotWithShape="1">
          <a:blip r:embed="rId4" cstate="print"/>
          <a:srcRect t="-39"/>
          <a:stretch>
            <a:fillRect/>
          </a:stretch>
        </p:blipFill>
        <p:spPr>
          <a:xfrm>
            <a:off x="8144933" y="2570723"/>
            <a:ext cx="3220157" cy="3531019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381298" y="6126833"/>
            <a:ext cx="3225023" cy="10698"/>
          </a:xfrm>
          <a:prstGeom prst="straightConnector1">
            <a:avLst/>
          </a:prstGeom>
          <a:ln w="57150">
            <a:solidFill>
              <a:srgbClr val="F2A6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146143" y="6126832"/>
            <a:ext cx="3225023" cy="10698"/>
          </a:xfrm>
          <a:prstGeom prst="straightConnector1">
            <a:avLst/>
          </a:prstGeom>
          <a:ln w="57150">
            <a:solidFill>
              <a:srgbClr val="F2A6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365DD-0BB2-D801-F511-75B1BAA32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Diversity of the Disability Community</a:t>
            </a:r>
          </a:p>
        </p:txBody>
      </p:sp>
      <p:graphicFrame>
        <p:nvGraphicFramePr>
          <p:cNvPr id="6" name="Diagram 5" descr="SmartArt graphic with overlapping rings showing diversity of the disability community by type of disability.">
            <a:extLst>
              <a:ext uri="{FF2B5EF4-FFF2-40B4-BE49-F238E27FC236}">
                <a16:creationId xmlns:a16="http://schemas.microsoft.com/office/drawing/2014/main" id="{58BCA746-A224-A44F-E2C1-7AF3A39ECF86}"/>
              </a:ext>
            </a:extLst>
          </p:cNvPr>
          <p:cNvGraphicFramePr/>
          <p:nvPr/>
        </p:nvGraphicFramePr>
        <p:xfrm>
          <a:off x="687387" y="1130684"/>
          <a:ext cx="10817225" cy="56606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64467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61 million people</a:t>
            </a:r>
          </a:p>
        </p:txBody>
      </p:sp>
      <p:cxnSp>
        <p:nvCxnSpPr>
          <p:cNvPr id="17" name="Straight Arrow Connector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V="1">
            <a:off x="2091339" y="2932650"/>
            <a:ext cx="882868" cy="5254"/>
          </a:xfrm>
          <a:prstGeom prst="straightConnector1">
            <a:avLst/>
          </a:prstGeom>
          <a:ln w="6350">
            <a:solidFill>
              <a:srgbClr val="F2A6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35"/>
          <p:cNvSpPr>
            <a:spLocks noGrp="1"/>
          </p:cNvSpPr>
          <p:nvPr>
            <p:ph type="body" sz="quarter" idx="13"/>
          </p:nvPr>
        </p:nvSpPr>
        <p:spPr>
          <a:xfrm>
            <a:off x="1554480" y="1308100"/>
            <a:ext cx="2020887" cy="571546"/>
          </a:xfrm>
        </p:spPr>
        <p:txBody>
          <a:bodyPr>
            <a:norm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61 million</a:t>
            </a:r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6"/>
          </p:nvPr>
        </p:nvSpPr>
        <p:spPr>
          <a:xfrm>
            <a:off x="1557973" y="1704391"/>
            <a:ext cx="2020887" cy="571546"/>
          </a:xfrm>
        </p:spPr>
        <p:txBody>
          <a:bodyPr>
            <a:noAutofit/>
          </a:bodyPr>
          <a:lstStyle/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people in the United States have a disability</a:t>
            </a:r>
          </a:p>
        </p:txBody>
      </p:sp>
      <p:sp>
        <p:nvSpPr>
          <p:cNvPr id="38" name="Text Placeholder 37"/>
          <p:cNvSpPr>
            <a:spLocks noGrp="1"/>
          </p:cNvSpPr>
          <p:nvPr>
            <p:ph type="body" sz="quarter" idx="17"/>
          </p:nvPr>
        </p:nvSpPr>
        <p:spPr>
          <a:xfrm>
            <a:off x="1557972" y="3165383"/>
            <a:ext cx="2020887" cy="571546"/>
          </a:xfrm>
        </p:spPr>
        <p:txBody>
          <a:bodyPr>
            <a:normAutofit/>
          </a:bodyPr>
          <a:lstStyle/>
          <a:p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in 4</a:t>
            </a:r>
          </a:p>
        </p:txBody>
      </p:sp>
      <p:sp>
        <p:nvSpPr>
          <p:cNvPr id="39" name="Text Placeholder 38"/>
          <p:cNvSpPr>
            <a:spLocks noGrp="1"/>
          </p:cNvSpPr>
          <p:nvPr>
            <p:ph type="body" sz="quarter" idx="18"/>
          </p:nvPr>
        </p:nvSpPr>
        <p:spPr>
          <a:xfrm>
            <a:off x="1554480" y="3605918"/>
            <a:ext cx="2018347" cy="1665329"/>
          </a:xfrm>
        </p:spPr>
        <p:txBody>
          <a:bodyPr>
            <a:noAutofit/>
          </a:bodyPr>
          <a:lstStyle/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adults have a disability</a:t>
            </a:r>
          </a:p>
          <a:p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(physical, sensory, cognitive, mental health or other)</a:t>
            </a:r>
          </a:p>
        </p:txBody>
      </p:sp>
      <p:pic>
        <p:nvPicPr>
          <p:cNvPr id="33" name="Content Placeholder 32" descr="A black woman smiling seated in a wheelchair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11049" r="1104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659990" y="6522654"/>
            <a:ext cx="2448911" cy="24622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ibre Baskerville" panose="02000000000000000000"/>
                <a:ea typeface="+mn-lt"/>
                <a:cs typeface="Calibri"/>
              </a:rPr>
              <a:t>*Source: U.S. Census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ibre Baskerville" panose="0200000000000000000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5976</TotalTime>
  <Words>2679</Words>
  <Application>Microsoft Office PowerPoint</Application>
  <PresentationFormat>Widescreen</PresentationFormat>
  <Paragraphs>339</Paragraphs>
  <Slides>37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1_office theme</vt:lpstr>
      <vt:lpstr>   Disability 101: Disability in the Criminal Legal System</vt:lpstr>
      <vt:lpstr>Today’s Facilitators</vt:lpstr>
      <vt:lpstr>Who We Are</vt:lpstr>
      <vt:lpstr>Today’s Learning Objectives</vt:lpstr>
      <vt:lpstr>Share in the Chat:  How would you define disability?</vt:lpstr>
      <vt:lpstr>Defining Disability</vt:lpstr>
      <vt:lpstr>Disabilities are…</vt:lpstr>
      <vt:lpstr>The Diversity of the Disability Community</vt:lpstr>
      <vt:lpstr>61 million people</vt:lpstr>
      <vt:lpstr>Models of Disability</vt:lpstr>
      <vt:lpstr>Etiquette and Language</vt:lpstr>
      <vt:lpstr>Treat People with Disabilities Respectfully</vt:lpstr>
      <vt:lpstr>Talk About Disability</vt:lpstr>
      <vt:lpstr>Language Matters</vt:lpstr>
      <vt:lpstr>Disability in the Criminal Legal System</vt:lpstr>
      <vt:lpstr>Pathways in the System</vt:lpstr>
      <vt:lpstr>In the Chat: What challenges do you think individuals with disabilities face in moving through the criminal legal process?</vt:lpstr>
      <vt:lpstr>Common Barriers</vt:lpstr>
      <vt:lpstr>Disability Advocacy: Breaking Down Barriers</vt:lpstr>
      <vt:lpstr>Rights and Responsibilities</vt:lpstr>
      <vt:lpstr>Initial Considerations</vt:lpstr>
      <vt:lpstr>Recognize Your Own Implicit Bias</vt:lpstr>
      <vt:lpstr>Recognize Ableism:  What Can You Do?</vt:lpstr>
      <vt:lpstr>Access and Communication</vt:lpstr>
      <vt:lpstr>Partner with and Learn from Groups Led by People with Disabilities</vt:lpstr>
      <vt:lpstr>Make It Accessible</vt:lpstr>
      <vt:lpstr>Start from Universal Design</vt:lpstr>
      <vt:lpstr>Meeting Individual Needs</vt:lpstr>
      <vt:lpstr>Effective Communication</vt:lpstr>
      <vt:lpstr>Legal Responsibilities</vt:lpstr>
      <vt:lpstr>Auxiliary Aids and Services </vt:lpstr>
      <vt:lpstr>Examples</vt:lpstr>
      <vt:lpstr>Asking the Right Questions</vt:lpstr>
      <vt:lpstr>Communication Tips</vt:lpstr>
      <vt:lpstr>Continue Your Disability Inclusion Journey </vt:lpstr>
      <vt:lpstr>Equity and Access Webinar Series</vt:lpstr>
      <vt:lpstr>FOR MORE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Disability 101</dc:title>
  <dc:creator>Jake Stimell</dc:creator>
  <cp:lastModifiedBy>Ariel Simms</cp:lastModifiedBy>
  <cp:revision>87</cp:revision>
  <dcterms:created xsi:type="dcterms:W3CDTF">2022-08-08T14:59:24Z</dcterms:created>
  <dcterms:modified xsi:type="dcterms:W3CDTF">2024-02-29T21:09:25Z</dcterms:modified>
</cp:coreProperties>
</file>